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58" r:id="rId3"/>
    <p:sldId id="266" r:id="rId4"/>
    <p:sldId id="257" r:id="rId5"/>
    <p:sldId id="260" r:id="rId6"/>
    <p:sldId id="261" r:id="rId7"/>
    <p:sldId id="263" r:id="rId8"/>
    <p:sldId id="262"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6FC38D-4308-C940-B3A9-1045A232BF8C}" type="datetimeFigureOut">
              <a:rPr lang="en-US" smtClean="0"/>
              <a:t>2/26/2026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296E23-2656-1C41-868D-B51E71E2E597}" type="slidenum">
              <a:rPr lang="en-US" smtClean="0"/>
              <a:t>‹#›</a:t>
            </a:fld>
            <a:endParaRPr lang="en-US"/>
          </a:p>
        </p:txBody>
      </p:sp>
    </p:spTree>
    <p:extLst>
      <p:ext uri="{BB962C8B-B14F-4D97-AF65-F5344CB8AC3E}">
        <p14:creationId xmlns:p14="http://schemas.microsoft.com/office/powerpoint/2010/main" val="8995423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source: Microsoft 365 content library
Welcome to our friendly exploration of autism, designed especially for kids. This deck helps everyone learn how unique and wonderful autistic people are. Through </a:t>
            </a:r>
            <a:r>
              <a:rPr lang="en-US" dirty="0" err="1"/>
              <a:t>colourful</a:t>
            </a:r>
            <a:r>
              <a:rPr lang="en-US"/>
              <a:t> stories and simple facts, we celebrate differences, encourage kindness, and show how friends can support each other in fun ways.</a:t>
            </a:r>
          </a:p>
        </p:txBody>
      </p:sp>
      <p:sp>
        <p:nvSpPr>
          <p:cNvPr id="4" name="Slide Number Placeholder 3"/>
          <p:cNvSpPr>
            <a:spLocks noGrp="1"/>
          </p:cNvSpPr>
          <p:nvPr>
            <p:ph type="sldNum" sz="quarter" idx="5"/>
          </p:nvPr>
        </p:nvSpPr>
        <p:spPr/>
        <p:txBody>
          <a:bodyPr/>
          <a:lstStyle/>
          <a:p>
            <a:fld id="{B06671F7-BF4C-7D4C-B219-2FA41B39990B}" type="slidenum">
              <a:rPr lang="en-US" smtClean="0"/>
              <a:t>4</a:t>
            </a:fld>
            <a:endParaRPr lang="en-US"/>
          </a:p>
        </p:txBody>
      </p:sp>
    </p:spTree>
    <p:extLst>
      <p:ext uri="{BB962C8B-B14F-4D97-AF65-F5344CB8AC3E}">
        <p14:creationId xmlns:p14="http://schemas.microsoft.com/office/powerpoint/2010/main" val="11999130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Image source: Microsoft 365 content library
Autism is a neurological condition affecting communication, behaviour, and social interaction. People with autism may experience sensory sensitivities and unique strengths. Early intervention, supportive environments, and increased awareness help individuals with autism to thrive and participate fully in society.</a:t>
            </a:r>
          </a:p>
        </p:txBody>
      </p:sp>
      <p:sp>
        <p:nvSpPr>
          <p:cNvPr id="4" name="Slide Number Placeholder 3"/>
          <p:cNvSpPr>
            <a:spLocks noGrp="1"/>
          </p:cNvSpPr>
          <p:nvPr>
            <p:ph type="sldNum" sz="quarter" idx="5"/>
          </p:nvPr>
        </p:nvSpPr>
        <p:spPr/>
        <p:txBody>
          <a:bodyPr/>
          <a:lstStyle/>
          <a:p>
            <a:fld id="{0E296E23-2656-1C41-868D-B51E71E2E597}" type="slidenum">
              <a:rPr lang="en-US" smtClean="0"/>
              <a:t>5</a:t>
            </a:fld>
            <a:endParaRPr lang="en-US"/>
          </a:p>
        </p:txBody>
      </p:sp>
    </p:spTree>
    <p:extLst>
      <p:ext uri="{BB962C8B-B14F-4D97-AF65-F5344CB8AC3E}">
        <p14:creationId xmlns:p14="http://schemas.microsoft.com/office/powerpoint/2010/main" val="805196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source: Microsoft 365 content library
In very noisy environments, children may wear ear defenders to safeguard their hearing. These devices help reduce exposure to harmful noise levels, decreasing the risk of hearing loss. Ear defenders also improve comfort and concentration, allowing children to participate safely in events like concerts, sports, or construction sites.</a:t>
            </a:r>
          </a:p>
        </p:txBody>
      </p:sp>
      <p:sp>
        <p:nvSpPr>
          <p:cNvPr id="4" name="Slide Number Placeholder 3"/>
          <p:cNvSpPr>
            <a:spLocks noGrp="1"/>
          </p:cNvSpPr>
          <p:nvPr>
            <p:ph type="sldNum" sz="quarter" idx="5"/>
          </p:nvPr>
        </p:nvSpPr>
        <p:spPr/>
        <p:txBody>
          <a:bodyPr/>
          <a:lstStyle/>
          <a:p>
            <a:fld id="{0E296E23-2656-1C41-868D-B51E71E2E597}" type="slidenum">
              <a:rPr lang="en-US" smtClean="0"/>
              <a:t>6</a:t>
            </a:fld>
            <a:endParaRPr lang="en-US"/>
          </a:p>
        </p:txBody>
      </p:sp>
    </p:spTree>
    <p:extLst>
      <p:ext uri="{BB962C8B-B14F-4D97-AF65-F5344CB8AC3E}">
        <p14:creationId xmlns:p14="http://schemas.microsoft.com/office/powerpoint/2010/main" val="3117262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Image source: Microsoft 365 content library
Begin with a photograph of an animal encyclopedia to spark curiosity. Collect information on various species by exploring the book, noting habitats, behaviours, and unique traits. Share findings in a cycle: observe, research, document, and present, encouraging continuous learning and appreciation for animal diversity.</a:t>
            </a:r>
          </a:p>
        </p:txBody>
      </p:sp>
      <p:sp>
        <p:nvSpPr>
          <p:cNvPr id="4" name="Slide Number Placeholder 3"/>
          <p:cNvSpPr>
            <a:spLocks noGrp="1"/>
          </p:cNvSpPr>
          <p:nvPr>
            <p:ph type="sldNum" sz="quarter" idx="5"/>
          </p:nvPr>
        </p:nvSpPr>
        <p:spPr/>
        <p:txBody>
          <a:bodyPr/>
          <a:lstStyle/>
          <a:p>
            <a:fld id="{0E296E23-2656-1C41-868D-B51E71E2E597}" type="slidenum">
              <a:rPr lang="en-US" smtClean="0"/>
              <a:t>7</a:t>
            </a:fld>
            <a:endParaRPr lang="en-US"/>
          </a:p>
        </p:txBody>
      </p:sp>
    </p:spTree>
    <p:extLst>
      <p:ext uri="{BB962C8B-B14F-4D97-AF65-F5344CB8AC3E}">
        <p14:creationId xmlns:p14="http://schemas.microsoft.com/office/powerpoint/2010/main" val="13938014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Image source: Microsoft 365 content library
A children's background themed around exploration features colourful rockets, telescopes, and science symbols to spark curiosity. Stars and planets add a touch of adventure, encouraging young minds to dream about space. This vibrant setting inspires learning and imagination through exciting visual elements.</a:t>
            </a:r>
          </a:p>
        </p:txBody>
      </p:sp>
      <p:sp>
        <p:nvSpPr>
          <p:cNvPr id="4" name="Slide Number Placeholder 3"/>
          <p:cNvSpPr>
            <a:spLocks noGrp="1"/>
          </p:cNvSpPr>
          <p:nvPr>
            <p:ph type="sldNum" sz="quarter" idx="5"/>
          </p:nvPr>
        </p:nvSpPr>
        <p:spPr/>
        <p:txBody>
          <a:bodyPr/>
          <a:lstStyle/>
          <a:p>
            <a:fld id="{0E296E23-2656-1C41-868D-B51E71E2E597}" type="slidenum">
              <a:rPr lang="en-US" smtClean="0"/>
              <a:t>8</a:t>
            </a:fld>
            <a:endParaRPr lang="en-US"/>
          </a:p>
        </p:txBody>
      </p:sp>
    </p:spTree>
    <p:extLst>
      <p:ext uri="{BB962C8B-B14F-4D97-AF65-F5344CB8AC3E}">
        <p14:creationId xmlns:p14="http://schemas.microsoft.com/office/powerpoint/2010/main" val="3537355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Image source: Microsoft 365 content library
‘The Wonderfully Wired Brains’ is a recommended read for understanding the diversity of human cognition. The book explores neurodiversity, celebrating the strengths in different ways brains function. It offers insightful stories and practical advice, making it ideal for educators, parents, and anyone interested in brain science and individual differences.</a:t>
            </a:r>
          </a:p>
        </p:txBody>
      </p:sp>
      <p:sp>
        <p:nvSpPr>
          <p:cNvPr id="4" name="Slide Number Placeholder 3"/>
          <p:cNvSpPr>
            <a:spLocks noGrp="1"/>
          </p:cNvSpPr>
          <p:nvPr>
            <p:ph type="sldNum" sz="quarter" idx="5"/>
          </p:nvPr>
        </p:nvSpPr>
        <p:spPr/>
        <p:txBody>
          <a:bodyPr/>
          <a:lstStyle/>
          <a:p>
            <a:fld id="{0E296E23-2656-1C41-868D-B51E71E2E597}" type="slidenum">
              <a:rPr lang="en-US" smtClean="0"/>
              <a:t>9</a:t>
            </a:fld>
            <a:endParaRPr lang="en-US"/>
          </a:p>
        </p:txBody>
      </p:sp>
    </p:spTree>
    <p:extLst>
      <p:ext uri="{BB962C8B-B14F-4D97-AF65-F5344CB8AC3E}">
        <p14:creationId xmlns:p14="http://schemas.microsoft.com/office/powerpoint/2010/main" val="907140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Image source: Microsoft 365 content library
We appreciate your commitment to autism awareness and inclusion. Your support helps create a more accepting and empathetic society for neurodiverse individuals. Together, we can continue to celebrate differences, encourage understanding and foster meaningful opportunities for everyone touched by autism.</a:t>
            </a:r>
          </a:p>
        </p:txBody>
      </p:sp>
      <p:sp>
        <p:nvSpPr>
          <p:cNvPr id="4" name="Slide Number Placeholder 3"/>
          <p:cNvSpPr>
            <a:spLocks noGrp="1"/>
          </p:cNvSpPr>
          <p:nvPr>
            <p:ph type="sldNum" sz="quarter" idx="5"/>
          </p:nvPr>
        </p:nvSpPr>
        <p:spPr/>
        <p:txBody>
          <a:bodyPr/>
          <a:lstStyle/>
          <a:p>
            <a:fld id="{0E296E23-2656-1C41-868D-B51E71E2E597}" type="slidenum">
              <a:rPr lang="en-US" smtClean="0"/>
              <a:t>10</a:t>
            </a:fld>
            <a:endParaRPr lang="en-US"/>
          </a:p>
        </p:txBody>
      </p:sp>
    </p:spTree>
    <p:extLst>
      <p:ext uri="{BB962C8B-B14F-4D97-AF65-F5344CB8AC3E}">
        <p14:creationId xmlns:p14="http://schemas.microsoft.com/office/powerpoint/2010/main" val="1923942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AA353-2644-73C9-24DD-E69FA5D65B7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DB204C1-F96D-4AD2-48E4-BE9EC7C0A3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0FCBBE6-D544-4E89-90DB-886BDCADF0A8}"/>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5" name="Footer Placeholder 4">
            <a:extLst>
              <a:ext uri="{FF2B5EF4-FFF2-40B4-BE49-F238E27FC236}">
                <a16:creationId xmlns:a16="http://schemas.microsoft.com/office/drawing/2014/main" id="{DDCC2548-7C40-C56F-23B5-D7C330E415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6CF034-4CC6-F4A2-57BA-C3BD0C401770}"/>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37879771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EC12C-97DC-D3A4-0C94-C9F91FD5BB5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3EDB3C6-BD03-6878-DAFD-46850C3BE6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CD7632E-D23E-87C7-5A09-33AAE32F83D9}"/>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5" name="Footer Placeholder 4">
            <a:extLst>
              <a:ext uri="{FF2B5EF4-FFF2-40B4-BE49-F238E27FC236}">
                <a16:creationId xmlns:a16="http://schemas.microsoft.com/office/drawing/2014/main" id="{19B50054-6BFA-247A-BA7B-6CDBCB9DC5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FEBD7D-1C66-7F4E-89C8-66E72CA69042}"/>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2672823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BB05F-05AD-3A84-D9A6-02987664300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7EE1A35-D3C1-8FED-55E0-DA2CFAFA265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902114D-45D4-1362-8F75-EE0689850B2C}"/>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5" name="Footer Placeholder 4">
            <a:extLst>
              <a:ext uri="{FF2B5EF4-FFF2-40B4-BE49-F238E27FC236}">
                <a16:creationId xmlns:a16="http://schemas.microsoft.com/office/drawing/2014/main" id="{6967A8BB-6780-FE4A-A7E9-8178D76FF5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C1657E-36BA-0766-E72C-910D87EACE10}"/>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3130097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04114-F04C-81B3-6A1A-F184979CD17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663953E-17A9-F0EE-236C-750652B67B8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BCAE2DF-ECFF-8679-368B-E2F8EB7FC86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F155D79-EE24-9EA2-630B-B162C3E73265}"/>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6" name="Footer Placeholder 5">
            <a:extLst>
              <a:ext uri="{FF2B5EF4-FFF2-40B4-BE49-F238E27FC236}">
                <a16:creationId xmlns:a16="http://schemas.microsoft.com/office/drawing/2014/main" id="{B2A86B68-7D9C-13FF-D934-73B700F99B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BC4885-5450-6B8A-985C-A461CC76E70A}"/>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1276717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6EBAE-D45C-9E99-E1B6-4E48C1252D3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620320E-68EF-989B-F396-57A9C68F38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FB8DA16-E1A6-BA15-CF18-99C8A6F131B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337226E-4DA0-80AA-9A28-A2B2DAD431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D43C13A-8352-E5E4-DCAC-DD49250DC7E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94BF10A-4D39-9048-03B6-B453D197B269}"/>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8" name="Footer Placeholder 7">
            <a:extLst>
              <a:ext uri="{FF2B5EF4-FFF2-40B4-BE49-F238E27FC236}">
                <a16:creationId xmlns:a16="http://schemas.microsoft.com/office/drawing/2014/main" id="{02C58A5B-1358-BD9B-DA73-FBBD718AF77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D8F35B6-CAB9-2281-0C4E-353DFD78C948}"/>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3416025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A762B-A578-5EE6-79B9-6DAC984013F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73CFF05-F226-0ADC-5ED3-A70A27B222D2}"/>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4" name="Footer Placeholder 3">
            <a:extLst>
              <a:ext uri="{FF2B5EF4-FFF2-40B4-BE49-F238E27FC236}">
                <a16:creationId xmlns:a16="http://schemas.microsoft.com/office/drawing/2014/main" id="{8055B2D5-C2C1-969C-B58C-88B35F33B19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B4733B-22FF-8FB4-36A1-A60290639071}"/>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946740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EAB365-DD0A-2337-CF68-3464E70E4C04}"/>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3" name="Footer Placeholder 2">
            <a:extLst>
              <a:ext uri="{FF2B5EF4-FFF2-40B4-BE49-F238E27FC236}">
                <a16:creationId xmlns:a16="http://schemas.microsoft.com/office/drawing/2014/main" id="{47BA2510-ED8E-6B12-A1A2-F0DE808C3A9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F57B457-1CC5-3921-0499-04C063475BE7}"/>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2011445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0517-A5FC-B50C-0DE7-D88367D3EED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06C03D-604B-4774-319F-09A08ADC31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EFF6C50-D01B-7984-CDD7-1113329CF4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02A34D8-2104-8841-56F0-828D41B53F90}"/>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6" name="Footer Placeholder 5">
            <a:extLst>
              <a:ext uri="{FF2B5EF4-FFF2-40B4-BE49-F238E27FC236}">
                <a16:creationId xmlns:a16="http://schemas.microsoft.com/office/drawing/2014/main" id="{518B73FE-4F65-6471-9F6A-9BBADAEFD9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68CF30-D32F-FB56-D0F4-114D9EEEB927}"/>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3341530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76FFD-F78C-A130-3D6B-781F50A48AE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644463D-F2F6-060E-E2A0-F5546464E1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6F5871D-4DDE-67F3-FD0A-0601371CCB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614D454-2A84-CD56-1C9F-CB925F7A4698}"/>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6" name="Footer Placeholder 5">
            <a:extLst>
              <a:ext uri="{FF2B5EF4-FFF2-40B4-BE49-F238E27FC236}">
                <a16:creationId xmlns:a16="http://schemas.microsoft.com/office/drawing/2014/main" id="{9AA3E345-531C-1EF2-4749-5FC463F768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E04E95-8F60-3ABC-712A-180AB810184C}"/>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3544670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3C38D-F91F-D713-70E8-9864CF65795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F5C43A5-E36D-7C48-6902-ABA7912F9EA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FE5ABF3-3E87-5247-D878-A62FAD15526E}"/>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5" name="Footer Placeholder 4">
            <a:extLst>
              <a:ext uri="{FF2B5EF4-FFF2-40B4-BE49-F238E27FC236}">
                <a16:creationId xmlns:a16="http://schemas.microsoft.com/office/drawing/2014/main" id="{427D1438-A1D2-4E4B-B727-20D291CA20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431345-3C2D-C49D-EC18-3C7D047DDAA4}"/>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2671656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5C06CF-42CB-A279-3DD7-0F3BCDC482A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545FF7C-3424-A9EC-3B84-45D04BABAAA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5653BA-98E9-640F-D490-E9F0E0EA9FF8}"/>
              </a:ext>
            </a:extLst>
          </p:cNvPr>
          <p:cNvSpPr>
            <a:spLocks noGrp="1"/>
          </p:cNvSpPr>
          <p:nvPr>
            <p:ph type="dt" sz="half" idx="10"/>
          </p:nvPr>
        </p:nvSpPr>
        <p:spPr/>
        <p:txBody>
          <a:bodyPr/>
          <a:lstStyle/>
          <a:p>
            <a:fld id="{4D808283-9310-5749-8896-FC31A9EB39E3}" type="datetimeFigureOut">
              <a:rPr lang="en-US" smtClean="0"/>
              <a:t>2/26/2026</a:t>
            </a:fld>
            <a:endParaRPr lang="en-US"/>
          </a:p>
        </p:txBody>
      </p:sp>
      <p:sp>
        <p:nvSpPr>
          <p:cNvPr id="5" name="Footer Placeholder 4">
            <a:extLst>
              <a:ext uri="{FF2B5EF4-FFF2-40B4-BE49-F238E27FC236}">
                <a16:creationId xmlns:a16="http://schemas.microsoft.com/office/drawing/2014/main" id="{E74B769D-04CE-066C-49A0-1CA6A027AE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1E4C60-1F86-0E89-BB15-3AC9EC45F3F6}"/>
              </a:ext>
            </a:extLst>
          </p:cNvPr>
          <p:cNvSpPr>
            <a:spLocks noGrp="1"/>
          </p:cNvSpPr>
          <p:nvPr>
            <p:ph type="sldNum" sz="quarter" idx="12"/>
          </p:nvPr>
        </p:nvSpPr>
        <p:spPr/>
        <p:txBody>
          <a:bodyPr/>
          <a:lstStyle/>
          <a:p>
            <a:fld id="{F09D925E-7928-2349-B1E7-3D52C6605131}" type="slidenum">
              <a:rPr lang="en-US" smtClean="0"/>
              <a:t>‹#›</a:t>
            </a:fld>
            <a:endParaRPr lang="en-US"/>
          </a:p>
        </p:txBody>
      </p:sp>
    </p:spTree>
    <p:extLst>
      <p:ext uri="{BB962C8B-B14F-4D97-AF65-F5344CB8AC3E}">
        <p14:creationId xmlns:p14="http://schemas.microsoft.com/office/powerpoint/2010/main" val="187693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9232B3-700D-C852-44DC-74C265E54D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6C59C57-CE62-8294-6470-C6DC6E33F51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A0E79E2-26E8-2D44-AD06-835F96ABC2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D808283-9310-5749-8896-FC31A9EB39E3}" type="datetimeFigureOut">
              <a:rPr lang="en-US" smtClean="0"/>
              <a:t>2/26/2026</a:t>
            </a:fld>
            <a:endParaRPr lang="en-US"/>
          </a:p>
        </p:txBody>
      </p:sp>
      <p:sp>
        <p:nvSpPr>
          <p:cNvPr id="5" name="Footer Placeholder 4">
            <a:extLst>
              <a:ext uri="{FF2B5EF4-FFF2-40B4-BE49-F238E27FC236}">
                <a16:creationId xmlns:a16="http://schemas.microsoft.com/office/drawing/2014/main" id="{41D9CADC-944F-6D40-51CD-559AE018D5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D11FEA5-F297-7FC9-E4B3-74830B9B36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09D925E-7928-2349-B1E7-3D52C6605131}" type="slidenum">
              <a:rPr lang="en-US" smtClean="0"/>
              <a:t>‹#›</a:t>
            </a:fld>
            <a:endParaRPr lang="en-US"/>
          </a:p>
        </p:txBody>
      </p:sp>
    </p:spTree>
    <p:extLst>
      <p:ext uri="{BB962C8B-B14F-4D97-AF65-F5344CB8AC3E}">
        <p14:creationId xmlns:p14="http://schemas.microsoft.com/office/powerpoint/2010/main" val="2574314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70A1295-61BC-4214-AA3E-D39667302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648A30B-A4E2-627B-C6B8-F6EB572A0B0F}"/>
              </a:ext>
            </a:extLst>
          </p:cNvPr>
          <p:cNvSpPr txBox="1"/>
          <p:nvPr/>
        </p:nvSpPr>
        <p:spPr>
          <a:xfrm>
            <a:off x="798388" y="5029402"/>
            <a:ext cx="10592174" cy="1000655"/>
          </a:xfrm>
          <a:prstGeom prst="rect">
            <a:avLst/>
          </a:prstGeom>
        </p:spPr>
        <p:txBody>
          <a:bodyPr vert="horz" lIns="91440" tIns="45720" rIns="91440" bIns="45720" rtlCol="0" anchor="t">
            <a:normAutofit fontScale="92500"/>
          </a:bodyPr>
          <a:lstStyle/>
          <a:p>
            <a:pPr algn="ctr">
              <a:lnSpc>
                <a:spcPct val="90000"/>
              </a:lnSpc>
              <a:spcBef>
                <a:spcPct val="0"/>
              </a:spcBef>
              <a:spcAft>
                <a:spcPts val="600"/>
              </a:spcAft>
            </a:pPr>
            <a:r>
              <a:rPr lang="en-US" sz="4000" b="1" dirty="0">
                <a:latin typeface="SassoonPrimaryInfant" pitchFamily="2" charset="0"/>
                <a:ea typeface="+mj-ea"/>
                <a:cs typeface="+mj-cs"/>
              </a:rPr>
              <a:t>Assembly</a:t>
            </a:r>
            <a:r>
              <a:rPr lang="en-US" sz="4000" dirty="0">
                <a:solidFill>
                  <a:schemeClr val="tx2"/>
                </a:solidFill>
                <a:latin typeface="SassoonPrimaryInfant" pitchFamily="2" charset="0"/>
                <a:ea typeface="+mj-ea"/>
                <a:cs typeface="+mj-cs"/>
              </a:rPr>
              <a:t> – </a:t>
            </a:r>
            <a:r>
              <a:rPr lang="en-US" sz="4000" b="1" dirty="0">
                <a:solidFill>
                  <a:schemeClr val="tx2"/>
                </a:solidFill>
                <a:latin typeface="SassoonPrimaryInfant" pitchFamily="2" charset="0"/>
                <a:ea typeface="+mj-ea"/>
                <a:cs typeface="+mj-cs"/>
              </a:rPr>
              <a:t>How to view and explain </a:t>
            </a:r>
            <a:r>
              <a:rPr lang="en-US" sz="4000" b="1" dirty="0">
                <a:solidFill>
                  <a:srgbClr val="FF0000"/>
                </a:solidFill>
                <a:latin typeface="SassoonPrimaryInfant" pitchFamily="2" charset="0"/>
                <a:ea typeface="+mj-ea"/>
                <a:cs typeface="+mj-cs"/>
              </a:rPr>
              <a:t>A</a:t>
            </a:r>
            <a:r>
              <a:rPr lang="en-US" sz="4000" b="1" dirty="0">
                <a:solidFill>
                  <a:schemeClr val="accent2"/>
                </a:solidFill>
                <a:latin typeface="SassoonPrimaryInfant" pitchFamily="2" charset="0"/>
                <a:ea typeface="+mj-ea"/>
                <a:cs typeface="+mj-cs"/>
              </a:rPr>
              <a:t>u</a:t>
            </a:r>
            <a:r>
              <a:rPr lang="en-US" sz="4000" b="1" dirty="0">
                <a:solidFill>
                  <a:srgbClr val="FFFF00"/>
                </a:solidFill>
                <a:latin typeface="SassoonPrimaryInfant" pitchFamily="2" charset="0"/>
                <a:ea typeface="+mj-ea"/>
                <a:cs typeface="+mj-cs"/>
              </a:rPr>
              <a:t>t</a:t>
            </a:r>
            <a:r>
              <a:rPr lang="en-US" sz="4000" b="1" dirty="0">
                <a:solidFill>
                  <a:srgbClr val="00B050"/>
                </a:solidFill>
                <a:latin typeface="SassoonPrimaryInfant" pitchFamily="2" charset="0"/>
                <a:ea typeface="+mj-ea"/>
                <a:cs typeface="+mj-cs"/>
              </a:rPr>
              <a:t>i</a:t>
            </a:r>
            <a:r>
              <a:rPr lang="en-US" sz="4000" b="1" dirty="0">
                <a:solidFill>
                  <a:srgbClr val="0070C0"/>
                </a:solidFill>
                <a:latin typeface="SassoonPrimaryInfant" pitchFamily="2" charset="0"/>
                <a:ea typeface="+mj-ea"/>
                <a:cs typeface="+mj-cs"/>
              </a:rPr>
              <a:t>s</a:t>
            </a:r>
            <a:r>
              <a:rPr lang="en-US" sz="4000" b="1" dirty="0">
                <a:solidFill>
                  <a:srgbClr val="002060"/>
                </a:solidFill>
                <a:latin typeface="SassoonPrimaryInfant" pitchFamily="2" charset="0"/>
                <a:ea typeface="+mj-ea"/>
                <a:cs typeface="+mj-cs"/>
              </a:rPr>
              <a:t>m</a:t>
            </a:r>
          </a:p>
          <a:p>
            <a:pPr algn="ctr">
              <a:lnSpc>
                <a:spcPct val="90000"/>
              </a:lnSpc>
              <a:spcBef>
                <a:spcPct val="0"/>
              </a:spcBef>
              <a:spcAft>
                <a:spcPts val="600"/>
              </a:spcAft>
            </a:pPr>
            <a:r>
              <a:rPr lang="en-US" sz="2200" b="1" dirty="0">
                <a:solidFill>
                  <a:srgbClr val="002060"/>
                </a:solidFill>
                <a:latin typeface="SassoonPrimaryInfant" pitchFamily="2" charset="0"/>
                <a:ea typeface="+mj-ea"/>
                <a:cs typeface="+mj-cs"/>
              </a:rPr>
              <a:t>Wednesday 25</a:t>
            </a:r>
            <a:r>
              <a:rPr lang="en-US" sz="2200" b="1" baseline="30000" dirty="0">
                <a:solidFill>
                  <a:srgbClr val="002060"/>
                </a:solidFill>
                <a:latin typeface="SassoonPrimaryInfant" pitchFamily="2" charset="0"/>
                <a:ea typeface="+mj-ea"/>
                <a:cs typeface="+mj-cs"/>
              </a:rPr>
              <a:t>th</a:t>
            </a:r>
            <a:r>
              <a:rPr lang="en-US" sz="2200" b="1" dirty="0">
                <a:solidFill>
                  <a:srgbClr val="002060"/>
                </a:solidFill>
                <a:latin typeface="SassoonPrimaryInfant" pitchFamily="2" charset="0"/>
                <a:ea typeface="+mj-ea"/>
                <a:cs typeface="+mj-cs"/>
              </a:rPr>
              <a:t> February 2026</a:t>
            </a:r>
          </a:p>
        </p:txBody>
      </p:sp>
      <p:pic>
        <p:nvPicPr>
          <p:cNvPr id="6" name="Picture 5">
            <a:extLst>
              <a:ext uri="{FF2B5EF4-FFF2-40B4-BE49-F238E27FC236}">
                <a16:creationId xmlns:a16="http://schemas.microsoft.com/office/drawing/2014/main" id="{30CEA34C-D066-07E9-F7FF-B313F787BA85}"/>
              </a:ext>
            </a:extLst>
          </p:cNvPr>
          <p:cNvPicPr>
            <a:picLocks noChangeAspect="1"/>
          </p:cNvPicPr>
          <p:nvPr/>
        </p:nvPicPr>
        <p:blipFill>
          <a:blip r:embed="rId2"/>
          <a:srcRect t="5550" b="18294"/>
          <a:stretch>
            <a:fillRect/>
          </a:stretch>
        </p:blipFill>
        <p:spPr>
          <a:xfrm>
            <a:off x="-1" y="10"/>
            <a:ext cx="12192001" cy="4201449"/>
          </a:xfrm>
          <a:prstGeom prst="rect">
            <a:avLst/>
          </a:prstGeom>
        </p:spPr>
      </p:pic>
      <p:grpSp>
        <p:nvGrpSpPr>
          <p:cNvPr id="14" name="Group 13">
            <a:extLst>
              <a:ext uri="{FF2B5EF4-FFF2-40B4-BE49-F238E27FC236}">
                <a16:creationId xmlns:a16="http://schemas.microsoft.com/office/drawing/2014/main" id="{0B139475-2B26-4CA9-9413-DE741E49F7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5" name="Freeform: Shape 14">
              <a:extLst>
                <a:ext uri="{FF2B5EF4-FFF2-40B4-BE49-F238E27FC236}">
                  <a16:creationId xmlns:a16="http://schemas.microsoft.com/office/drawing/2014/main" id="{16C6BF63-6277-4C39-BE5D-3C341662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sp>
          <p:nvSpPr>
            <p:cNvPr id="16" name="Freeform: Shape 15">
              <a:extLst>
                <a:ext uri="{FF2B5EF4-FFF2-40B4-BE49-F238E27FC236}">
                  <a16:creationId xmlns:a16="http://schemas.microsoft.com/office/drawing/2014/main" id="{6EA3BAD9-C130-4A9C-9086-20D132A6C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dirty="0"/>
            </a:p>
          </p:txBody>
        </p:sp>
        <p:sp>
          <p:nvSpPr>
            <p:cNvPr id="17" name="Freeform: Shape 16">
              <a:extLst>
                <a:ext uri="{FF2B5EF4-FFF2-40B4-BE49-F238E27FC236}">
                  <a16:creationId xmlns:a16="http://schemas.microsoft.com/office/drawing/2014/main" id="{2587D38B-9E07-4A8B-B285-5FEBF6A60D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dirty="0"/>
            </a:p>
          </p:txBody>
        </p:sp>
        <p:sp>
          <p:nvSpPr>
            <p:cNvPr id="18" name="Freeform: Shape 17">
              <a:extLst>
                <a:ext uri="{FF2B5EF4-FFF2-40B4-BE49-F238E27FC236}">
                  <a16:creationId xmlns:a16="http://schemas.microsoft.com/office/drawing/2014/main" id="{5EF4DD4B-217B-4346-A2B8-432793639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3053825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680F1D3-7650-4307-A001-0163AD371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CB9463CA-802D-8CB5-27B4-AEC5C6934765}"/>
              </a:ext>
            </a:extLst>
          </p:cNvPr>
          <p:cNvPicPr>
            <a:picLocks noChangeAspect="1"/>
          </p:cNvPicPr>
          <p:nvPr/>
        </p:nvPicPr>
        <p:blipFill>
          <a:blip r:embed="rId2"/>
          <a:srcRect t="7567" r="-2" b="34065"/>
          <a:stretch>
            <a:fillRect/>
          </a:stretch>
        </p:blipFill>
        <p:spPr>
          <a:xfrm>
            <a:off x="166857" y="835088"/>
            <a:ext cx="7185949" cy="4862870"/>
          </a:xfrm>
          <a:custGeom>
            <a:avLst/>
            <a:gdLst/>
            <a:ahLst/>
            <a:cxnLst/>
            <a:rect l="l" t="t" r="r" b="b"/>
            <a:pathLst>
              <a:path w="8678780" h="5873097">
                <a:moveTo>
                  <a:pt x="1379513" y="25"/>
                </a:moveTo>
                <a:cubicBezTo>
                  <a:pt x="1399326" y="458"/>
                  <a:pt x="1419819" y="6516"/>
                  <a:pt x="1438386" y="8439"/>
                </a:cubicBezTo>
                <a:cubicBezTo>
                  <a:pt x="1848256" y="51517"/>
                  <a:pt x="2258124" y="98056"/>
                  <a:pt x="2668443" y="139209"/>
                </a:cubicBezTo>
                <a:cubicBezTo>
                  <a:pt x="3052045" y="177671"/>
                  <a:pt x="3438361" y="186516"/>
                  <a:pt x="3823773" y="206516"/>
                </a:cubicBezTo>
                <a:cubicBezTo>
                  <a:pt x="4290252" y="230748"/>
                  <a:pt x="4755825" y="264980"/>
                  <a:pt x="5219588" y="318825"/>
                </a:cubicBezTo>
                <a:cubicBezTo>
                  <a:pt x="5541595" y="356518"/>
                  <a:pt x="5866772" y="382670"/>
                  <a:pt x="6193307" y="352672"/>
                </a:cubicBezTo>
                <a:cubicBezTo>
                  <a:pt x="6209610" y="351131"/>
                  <a:pt x="6228180" y="346134"/>
                  <a:pt x="6241767" y="351131"/>
                </a:cubicBezTo>
                <a:cubicBezTo>
                  <a:pt x="6400280" y="407287"/>
                  <a:pt x="6573284" y="366901"/>
                  <a:pt x="6737683" y="402287"/>
                </a:cubicBezTo>
                <a:cubicBezTo>
                  <a:pt x="6695564" y="538826"/>
                  <a:pt x="6514862" y="527670"/>
                  <a:pt x="6412962" y="622288"/>
                </a:cubicBezTo>
                <a:cubicBezTo>
                  <a:pt x="6579172" y="659979"/>
                  <a:pt x="6728627" y="698057"/>
                  <a:pt x="6880346" y="726518"/>
                </a:cubicBezTo>
                <a:cubicBezTo>
                  <a:pt x="7041122" y="756519"/>
                  <a:pt x="7177442" y="837673"/>
                  <a:pt x="7334594" y="873826"/>
                </a:cubicBezTo>
                <a:cubicBezTo>
                  <a:pt x="7368112" y="881518"/>
                  <a:pt x="7408419" y="908442"/>
                  <a:pt x="7420192" y="934596"/>
                </a:cubicBezTo>
                <a:cubicBezTo>
                  <a:pt x="7458235" y="1019211"/>
                  <a:pt x="8217735" y="1256521"/>
                  <a:pt x="8128063" y="1331904"/>
                </a:cubicBezTo>
                <a:cubicBezTo>
                  <a:pt x="8090926" y="1363059"/>
                  <a:pt x="8042918" y="1385367"/>
                  <a:pt x="7992648" y="1416136"/>
                </a:cubicBezTo>
                <a:cubicBezTo>
                  <a:pt x="8068283" y="1474214"/>
                  <a:pt x="8153426" y="1499598"/>
                  <a:pt x="8244004" y="1516906"/>
                </a:cubicBezTo>
                <a:cubicBezTo>
                  <a:pt x="8271178" y="1522290"/>
                  <a:pt x="8297900" y="1533059"/>
                  <a:pt x="8300615" y="1559214"/>
                </a:cubicBezTo>
                <a:cubicBezTo>
                  <a:pt x="8303332" y="1586521"/>
                  <a:pt x="8275706" y="1597289"/>
                  <a:pt x="8252610" y="1609983"/>
                </a:cubicBezTo>
                <a:cubicBezTo>
                  <a:pt x="8220454" y="1627674"/>
                  <a:pt x="8189205" y="1643059"/>
                  <a:pt x="8148444" y="1645368"/>
                </a:cubicBezTo>
                <a:cubicBezTo>
                  <a:pt x="8081415" y="1648828"/>
                  <a:pt x="8049262" y="1698059"/>
                  <a:pt x="8010314" y="1734983"/>
                </a:cubicBezTo>
                <a:cubicBezTo>
                  <a:pt x="7988574" y="1755753"/>
                  <a:pt x="7977704" y="1797675"/>
                  <a:pt x="8015746" y="1804984"/>
                </a:cubicBezTo>
                <a:cubicBezTo>
                  <a:pt x="8107232" y="1822675"/>
                  <a:pt x="8099984" y="1873831"/>
                  <a:pt x="8097722" y="1931908"/>
                </a:cubicBezTo>
                <a:cubicBezTo>
                  <a:pt x="8094550" y="2003830"/>
                  <a:pt x="8040654" y="2036908"/>
                  <a:pt x="7974534" y="2064601"/>
                </a:cubicBezTo>
                <a:cubicBezTo>
                  <a:pt x="7951888" y="2074215"/>
                  <a:pt x="7919734" y="2073829"/>
                  <a:pt x="7911128" y="2103831"/>
                </a:cubicBezTo>
                <a:cubicBezTo>
                  <a:pt x="7948266" y="2132293"/>
                  <a:pt x="7993555" y="2109215"/>
                  <a:pt x="8033411" y="2117292"/>
                </a:cubicBezTo>
                <a:cubicBezTo>
                  <a:pt x="8066471" y="2123831"/>
                  <a:pt x="8121271" y="2120370"/>
                  <a:pt x="8075982" y="2172677"/>
                </a:cubicBezTo>
                <a:cubicBezTo>
                  <a:pt x="8062847" y="2187676"/>
                  <a:pt x="8078246" y="2199215"/>
                  <a:pt x="8095004" y="2200369"/>
                </a:cubicBezTo>
                <a:cubicBezTo>
                  <a:pt x="8229060" y="2212293"/>
                  <a:pt x="8167466" y="2318063"/>
                  <a:pt x="8210492" y="2373833"/>
                </a:cubicBezTo>
                <a:cubicBezTo>
                  <a:pt x="8222264" y="2389215"/>
                  <a:pt x="8209584" y="2415754"/>
                  <a:pt x="8191016" y="2422293"/>
                </a:cubicBezTo>
                <a:cubicBezTo>
                  <a:pt x="8072357" y="2465372"/>
                  <a:pt x="8056054" y="2568063"/>
                  <a:pt x="7998536" y="2656525"/>
                </a:cubicBezTo>
                <a:cubicBezTo>
                  <a:pt x="8061036" y="2691525"/>
                  <a:pt x="8135764" y="2699217"/>
                  <a:pt x="8203244" y="2721909"/>
                </a:cubicBezTo>
                <a:cubicBezTo>
                  <a:pt x="8273442" y="2745756"/>
                  <a:pt x="8273442" y="2763447"/>
                  <a:pt x="8215472" y="2832678"/>
                </a:cubicBezTo>
                <a:cubicBezTo>
                  <a:pt x="8366284" y="2847680"/>
                  <a:pt x="8366284" y="2847680"/>
                  <a:pt x="8319638" y="2956526"/>
                </a:cubicBezTo>
                <a:cubicBezTo>
                  <a:pt x="8445996" y="2966525"/>
                  <a:pt x="8529327" y="3018064"/>
                  <a:pt x="8548800" y="3130757"/>
                </a:cubicBezTo>
                <a:cubicBezTo>
                  <a:pt x="8558311" y="3185372"/>
                  <a:pt x="8615377" y="3211141"/>
                  <a:pt x="8678780" y="3247679"/>
                </a:cubicBezTo>
                <a:cubicBezTo>
                  <a:pt x="8599978" y="3283066"/>
                  <a:pt x="8546537" y="3356911"/>
                  <a:pt x="8454599" y="3278833"/>
                </a:cubicBezTo>
                <a:cubicBezTo>
                  <a:pt x="8421087" y="3250373"/>
                  <a:pt x="8424254" y="3286526"/>
                  <a:pt x="8419728" y="3296911"/>
                </a:cubicBezTo>
                <a:cubicBezTo>
                  <a:pt x="8408859" y="3322295"/>
                  <a:pt x="8431501" y="3339218"/>
                  <a:pt x="8446448" y="3358448"/>
                </a:cubicBezTo>
                <a:cubicBezTo>
                  <a:pt x="8460939" y="3377681"/>
                  <a:pt x="8478149" y="3398064"/>
                  <a:pt x="8482226" y="3419605"/>
                </a:cubicBezTo>
                <a:cubicBezTo>
                  <a:pt x="8484942" y="3434604"/>
                  <a:pt x="8471809" y="3456526"/>
                  <a:pt x="8457318" y="3467682"/>
                </a:cubicBezTo>
                <a:cubicBezTo>
                  <a:pt x="8381232" y="3526527"/>
                  <a:pt x="8426520" y="3658836"/>
                  <a:pt x="8282501" y="3675759"/>
                </a:cubicBezTo>
                <a:cubicBezTo>
                  <a:pt x="8217735" y="3683450"/>
                  <a:pt x="8186486" y="3731913"/>
                  <a:pt x="8138932" y="3758451"/>
                </a:cubicBezTo>
                <a:cubicBezTo>
                  <a:pt x="7973628" y="3851144"/>
                  <a:pt x="7863120" y="3970376"/>
                  <a:pt x="7811946" y="4134221"/>
                </a:cubicBezTo>
                <a:cubicBezTo>
                  <a:pt x="7797906" y="4179605"/>
                  <a:pt x="7744010" y="4216145"/>
                  <a:pt x="7709139" y="4256145"/>
                </a:cubicBezTo>
                <a:cubicBezTo>
                  <a:pt x="7725896" y="4285376"/>
                  <a:pt x="7817379" y="4222298"/>
                  <a:pt x="7785224" y="4299221"/>
                </a:cubicBezTo>
                <a:cubicBezTo>
                  <a:pt x="7760768" y="4356915"/>
                  <a:pt x="7698269" y="4392684"/>
                  <a:pt x="7639392" y="4426916"/>
                </a:cubicBezTo>
                <a:cubicBezTo>
                  <a:pt x="7572364" y="4465762"/>
                  <a:pt x="7498091" y="4496914"/>
                  <a:pt x="7467746" y="4568838"/>
                </a:cubicBezTo>
                <a:cubicBezTo>
                  <a:pt x="7461405" y="4584223"/>
                  <a:pt x="7441025" y="4600376"/>
                  <a:pt x="7422910" y="4606531"/>
                </a:cubicBezTo>
                <a:cubicBezTo>
                  <a:pt x="6478176" y="5872304"/>
                  <a:pt x="4152572" y="5880765"/>
                  <a:pt x="3884462" y="5871919"/>
                </a:cubicBezTo>
                <a:cubicBezTo>
                  <a:pt x="3559738" y="5860765"/>
                  <a:pt x="3252674" y="5782688"/>
                  <a:pt x="2951503" y="5685381"/>
                </a:cubicBezTo>
                <a:cubicBezTo>
                  <a:pt x="2824239" y="5644226"/>
                  <a:pt x="2706035" y="5585765"/>
                  <a:pt x="2582393" y="5540381"/>
                </a:cubicBezTo>
                <a:cubicBezTo>
                  <a:pt x="2411654" y="5477686"/>
                  <a:pt x="2279862" y="5358071"/>
                  <a:pt x="2109575" y="5307686"/>
                </a:cubicBezTo>
                <a:cubicBezTo>
                  <a:pt x="1934305" y="5255763"/>
                  <a:pt x="1784398" y="5160762"/>
                  <a:pt x="1604145" y="5120379"/>
                </a:cubicBezTo>
                <a:cubicBezTo>
                  <a:pt x="1509040" y="5098840"/>
                  <a:pt x="1417102" y="5059994"/>
                  <a:pt x="1432046" y="4948840"/>
                </a:cubicBezTo>
                <a:cubicBezTo>
                  <a:pt x="1436123" y="4917301"/>
                  <a:pt x="1411214" y="4891532"/>
                  <a:pt x="1371813" y="4900763"/>
                </a:cubicBezTo>
                <a:cubicBezTo>
                  <a:pt x="1296633" y="4918071"/>
                  <a:pt x="1262665" y="4872300"/>
                  <a:pt x="1220998" y="4838069"/>
                </a:cubicBezTo>
                <a:cubicBezTo>
                  <a:pt x="1146725" y="4777302"/>
                  <a:pt x="1076074" y="4712685"/>
                  <a:pt x="957869" y="4702684"/>
                </a:cubicBezTo>
                <a:cubicBezTo>
                  <a:pt x="980512" y="4654991"/>
                  <a:pt x="1019009" y="4661916"/>
                  <a:pt x="1054336" y="4671915"/>
                </a:cubicBezTo>
                <a:cubicBezTo>
                  <a:pt x="1147177" y="4698070"/>
                  <a:pt x="1239115" y="4727684"/>
                  <a:pt x="1331957" y="4753839"/>
                </a:cubicBezTo>
                <a:cubicBezTo>
                  <a:pt x="1392645" y="4770763"/>
                  <a:pt x="1452881" y="4794609"/>
                  <a:pt x="1533949" y="4775761"/>
                </a:cubicBezTo>
                <a:cubicBezTo>
                  <a:pt x="1464202" y="4679607"/>
                  <a:pt x="1345545" y="4662300"/>
                  <a:pt x="1249533" y="4632685"/>
                </a:cubicBezTo>
                <a:cubicBezTo>
                  <a:pt x="1129515" y="4595378"/>
                  <a:pt x="1058865" y="4524991"/>
                  <a:pt x="974172" y="4446530"/>
                </a:cubicBezTo>
                <a:cubicBezTo>
                  <a:pt x="1062487" y="4427683"/>
                  <a:pt x="1117287" y="4485377"/>
                  <a:pt x="1186579" y="4482299"/>
                </a:cubicBezTo>
                <a:cubicBezTo>
                  <a:pt x="1190203" y="4472300"/>
                  <a:pt x="1196544" y="4457684"/>
                  <a:pt x="1195637" y="4457299"/>
                </a:cubicBezTo>
                <a:cubicBezTo>
                  <a:pt x="1082415" y="4414222"/>
                  <a:pt x="1029426" y="4333453"/>
                  <a:pt x="1011761" y="4235759"/>
                </a:cubicBezTo>
                <a:cubicBezTo>
                  <a:pt x="1002706" y="4185376"/>
                  <a:pt x="961492" y="4169607"/>
                  <a:pt x="920731" y="4146528"/>
                </a:cubicBezTo>
                <a:cubicBezTo>
                  <a:pt x="778522" y="4064606"/>
                  <a:pt x="628163" y="3990375"/>
                  <a:pt x="511316" y="3877683"/>
                </a:cubicBezTo>
                <a:cubicBezTo>
                  <a:pt x="646279" y="3892682"/>
                  <a:pt x="754521" y="3966143"/>
                  <a:pt x="899898" y="3997682"/>
                </a:cubicBezTo>
                <a:cubicBezTo>
                  <a:pt x="784411" y="3873836"/>
                  <a:pt x="634956" y="3811144"/>
                  <a:pt x="498636" y="3736143"/>
                </a:cubicBezTo>
                <a:cubicBezTo>
                  <a:pt x="436588" y="3701912"/>
                  <a:pt x="379073" y="3658065"/>
                  <a:pt x="303890" y="3639604"/>
                </a:cubicBezTo>
                <a:cubicBezTo>
                  <a:pt x="277170" y="3633065"/>
                  <a:pt x="233240" y="3619219"/>
                  <a:pt x="254527" y="3582680"/>
                </a:cubicBezTo>
                <a:cubicBezTo>
                  <a:pt x="272641" y="3552297"/>
                  <a:pt x="308419" y="3561526"/>
                  <a:pt x="341028" y="3570373"/>
                </a:cubicBezTo>
                <a:cubicBezTo>
                  <a:pt x="419378" y="3592297"/>
                  <a:pt x="500446" y="3592682"/>
                  <a:pt x="606424" y="3592297"/>
                </a:cubicBezTo>
                <a:cubicBezTo>
                  <a:pt x="517657" y="3491912"/>
                  <a:pt x="355067" y="3521913"/>
                  <a:pt x="278984" y="3416526"/>
                </a:cubicBezTo>
                <a:cubicBezTo>
                  <a:pt x="374088" y="3398064"/>
                  <a:pt x="447458" y="3436142"/>
                  <a:pt x="524452" y="3443448"/>
                </a:cubicBezTo>
                <a:cubicBezTo>
                  <a:pt x="594195" y="3449987"/>
                  <a:pt x="611405" y="3432296"/>
                  <a:pt x="595102" y="3374218"/>
                </a:cubicBezTo>
                <a:cubicBezTo>
                  <a:pt x="569741" y="3283833"/>
                  <a:pt x="607782" y="3237678"/>
                  <a:pt x="709231" y="3262295"/>
                </a:cubicBezTo>
                <a:cubicBezTo>
                  <a:pt x="803432" y="3285372"/>
                  <a:pt x="813394" y="3251526"/>
                  <a:pt x="788033" y="3199987"/>
                </a:cubicBezTo>
                <a:cubicBezTo>
                  <a:pt x="751802" y="3124988"/>
                  <a:pt x="793015" y="3066910"/>
                  <a:pt x="821094" y="3003833"/>
                </a:cubicBezTo>
                <a:cubicBezTo>
                  <a:pt x="864120" y="2907680"/>
                  <a:pt x="846003" y="2860755"/>
                  <a:pt x="753161" y="2789218"/>
                </a:cubicBezTo>
                <a:cubicBezTo>
                  <a:pt x="701080" y="2749216"/>
                  <a:pt x="644921" y="2715371"/>
                  <a:pt x="569285" y="2680756"/>
                </a:cubicBezTo>
                <a:cubicBezTo>
                  <a:pt x="743651" y="2661909"/>
                  <a:pt x="560683" y="2598448"/>
                  <a:pt x="622275" y="2558832"/>
                </a:cubicBezTo>
                <a:cubicBezTo>
                  <a:pt x="745462" y="2542678"/>
                  <a:pt x="846003" y="2668833"/>
                  <a:pt x="1013576" y="2632679"/>
                </a:cubicBezTo>
                <a:cubicBezTo>
                  <a:pt x="806602" y="2523446"/>
                  <a:pt x="577892" y="2487677"/>
                  <a:pt x="427984" y="2342293"/>
                </a:cubicBezTo>
                <a:cubicBezTo>
                  <a:pt x="462405" y="2309216"/>
                  <a:pt x="496823" y="2339985"/>
                  <a:pt x="526263" y="2327678"/>
                </a:cubicBezTo>
                <a:cubicBezTo>
                  <a:pt x="525356" y="2319985"/>
                  <a:pt x="527622" y="2308446"/>
                  <a:pt x="522186" y="2304986"/>
                </a:cubicBezTo>
                <a:cubicBezTo>
                  <a:pt x="410323" y="2225754"/>
                  <a:pt x="408509" y="2223831"/>
                  <a:pt x="528526" y="2165368"/>
                </a:cubicBezTo>
                <a:cubicBezTo>
                  <a:pt x="570645" y="2144984"/>
                  <a:pt x="567023" y="2126906"/>
                  <a:pt x="544832" y="2101138"/>
                </a:cubicBezTo>
                <a:cubicBezTo>
                  <a:pt x="528978" y="2083061"/>
                  <a:pt x="509957" y="2066906"/>
                  <a:pt x="519016" y="2027291"/>
                </a:cubicBezTo>
                <a:cubicBezTo>
                  <a:pt x="584685" y="2078062"/>
                  <a:pt x="902162" y="2061522"/>
                  <a:pt x="958321" y="2056137"/>
                </a:cubicBezTo>
                <a:cubicBezTo>
                  <a:pt x="1021272" y="2050369"/>
                  <a:pt x="1083319" y="2025753"/>
                  <a:pt x="1149440" y="2039214"/>
                </a:cubicBezTo>
                <a:cubicBezTo>
                  <a:pt x="1202430" y="2049985"/>
                  <a:pt x="1447897" y="2154215"/>
                  <a:pt x="1482772" y="2034599"/>
                </a:cubicBezTo>
                <a:cubicBezTo>
                  <a:pt x="1484583" y="2028831"/>
                  <a:pt x="1583765" y="2042293"/>
                  <a:pt x="1637208" y="2048831"/>
                </a:cubicBezTo>
                <a:cubicBezTo>
                  <a:pt x="1684309" y="2054216"/>
                  <a:pt x="1737297" y="2078062"/>
                  <a:pt x="1768999" y="2030369"/>
                </a:cubicBezTo>
                <a:cubicBezTo>
                  <a:pt x="1787568" y="2002293"/>
                  <a:pt x="1711030" y="1948062"/>
                  <a:pt x="1642642" y="1943445"/>
                </a:cubicBezTo>
                <a:cubicBezTo>
                  <a:pt x="1583312" y="1939214"/>
                  <a:pt x="1521266" y="1933060"/>
                  <a:pt x="1464655" y="1944599"/>
                </a:cubicBezTo>
                <a:cubicBezTo>
                  <a:pt x="1394911" y="1958446"/>
                  <a:pt x="1357322" y="1936138"/>
                  <a:pt x="1337846" y="1888061"/>
                </a:cubicBezTo>
                <a:cubicBezTo>
                  <a:pt x="1316106" y="1834985"/>
                  <a:pt x="1274439" y="1810368"/>
                  <a:pt x="1216924" y="1785752"/>
                </a:cubicBezTo>
                <a:cubicBezTo>
                  <a:pt x="1077431" y="1726138"/>
                  <a:pt x="943377" y="1657291"/>
                  <a:pt x="790299" y="1622676"/>
                </a:cubicBezTo>
                <a:cubicBezTo>
                  <a:pt x="759953" y="1615751"/>
                  <a:pt x="726441" y="1606521"/>
                  <a:pt x="712401" y="1560751"/>
                </a:cubicBezTo>
                <a:cubicBezTo>
                  <a:pt x="1126798" y="1629213"/>
                  <a:pt x="1504511" y="1807676"/>
                  <a:pt x="1932039" y="1797291"/>
                </a:cubicBezTo>
                <a:cubicBezTo>
                  <a:pt x="1815195" y="1740752"/>
                  <a:pt x="1679780" y="1737675"/>
                  <a:pt x="1555234" y="1698059"/>
                </a:cubicBezTo>
                <a:cubicBezTo>
                  <a:pt x="1643549" y="1668444"/>
                  <a:pt x="1726428" y="1699213"/>
                  <a:pt x="1810212" y="1716137"/>
                </a:cubicBezTo>
                <a:cubicBezTo>
                  <a:pt x="1880410" y="1729982"/>
                  <a:pt x="1943817" y="1732290"/>
                  <a:pt x="1951515" y="1649598"/>
                </a:cubicBezTo>
                <a:cubicBezTo>
                  <a:pt x="1948798" y="1644214"/>
                  <a:pt x="1949249" y="1637291"/>
                  <a:pt x="1949704" y="1630753"/>
                </a:cubicBezTo>
                <a:cubicBezTo>
                  <a:pt x="1926152" y="1596522"/>
                  <a:pt x="1889468" y="1578830"/>
                  <a:pt x="1845990" y="1568828"/>
                </a:cubicBezTo>
                <a:cubicBezTo>
                  <a:pt x="1819722" y="1562674"/>
                  <a:pt x="1784851" y="1553443"/>
                  <a:pt x="1785302" y="1528829"/>
                </a:cubicBezTo>
                <a:cubicBezTo>
                  <a:pt x="1786662" y="1437674"/>
                  <a:pt x="1702878" y="1411136"/>
                  <a:pt x="1619092" y="1384597"/>
                </a:cubicBezTo>
                <a:cubicBezTo>
                  <a:pt x="1665740" y="1339213"/>
                  <a:pt x="1702423" y="1372674"/>
                  <a:pt x="1737750" y="1369214"/>
                </a:cubicBezTo>
                <a:cubicBezTo>
                  <a:pt x="1760848" y="1366906"/>
                  <a:pt x="1781679" y="1362675"/>
                  <a:pt x="1781679" y="1339213"/>
                </a:cubicBezTo>
                <a:cubicBezTo>
                  <a:pt x="1782132" y="1319597"/>
                  <a:pt x="1771262" y="1297288"/>
                  <a:pt x="1748620" y="1296905"/>
                </a:cubicBezTo>
                <a:cubicBezTo>
                  <a:pt x="1606863" y="1293442"/>
                  <a:pt x="1528513" y="1167288"/>
                  <a:pt x="1381324" y="1166904"/>
                </a:cubicBezTo>
                <a:cubicBezTo>
                  <a:pt x="1293462" y="1166904"/>
                  <a:pt x="1427065" y="1095751"/>
                  <a:pt x="1352792" y="1066135"/>
                </a:cubicBezTo>
                <a:cubicBezTo>
                  <a:pt x="1336486" y="1059596"/>
                  <a:pt x="1395363" y="1049597"/>
                  <a:pt x="1421631" y="1051135"/>
                </a:cubicBezTo>
                <a:cubicBezTo>
                  <a:pt x="1447445" y="1052673"/>
                  <a:pt x="1470543" y="1071519"/>
                  <a:pt x="1501793" y="1058058"/>
                </a:cubicBezTo>
                <a:cubicBezTo>
                  <a:pt x="1519003" y="1009981"/>
                  <a:pt x="1474621" y="992289"/>
                  <a:pt x="1437935" y="978826"/>
                </a:cubicBezTo>
                <a:cubicBezTo>
                  <a:pt x="1353244" y="947673"/>
                  <a:pt x="1270817" y="909981"/>
                  <a:pt x="1177975" y="898826"/>
                </a:cubicBezTo>
                <a:cubicBezTo>
                  <a:pt x="1144915" y="894980"/>
                  <a:pt x="1225528" y="843440"/>
                  <a:pt x="1241378" y="825366"/>
                </a:cubicBezTo>
                <a:cubicBezTo>
                  <a:pt x="867743" y="635366"/>
                  <a:pt x="418474" y="644980"/>
                  <a:pt x="0" y="491517"/>
                </a:cubicBezTo>
                <a:cubicBezTo>
                  <a:pt x="92391" y="461518"/>
                  <a:pt x="160326" y="483440"/>
                  <a:pt x="223277" y="488057"/>
                </a:cubicBezTo>
                <a:cubicBezTo>
                  <a:pt x="380429" y="499594"/>
                  <a:pt x="535773" y="523440"/>
                  <a:pt x="692473" y="537671"/>
                </a:cubicBezTo>
                <a:cubicBezTo>
                  <a:pt x="769465" y="544594"/>
                  <a:pt x="841022" y="570749"/>
                  <a:pt x="927071" y="529211"/>
                </a:cubicBezTo>
                <a:cubicBezTo>
                  <a:pt x="984589" y="501518"/>
                  <a:pt x="1076527" y="531517"/>
                  <a:pt x="1147177" y="556134"/>
                </a:cubicBezTo>
                <a:cubicBezTo>
                  <a:pt x="1205600" y="576517"/>
                  <a:pt x="1261306" y="581901"/>
                  <a:pt x="1338752" y="556134"/>
                </a:cubicBezTo>
                <a:cubicBezTo>
                  <a:pt x="1268554" y="540364"/>
                  <a:pt x="1214658" y="526519"/>
                  <a:pt x="1159406" y="516901"/>
                </a:cubicBezTo>
                <a:cubicBezTo>
                  <a:pt x="1115475" y="509211"/>
                  <a:pt x="1220094" y="478056"/>
                  <a:pt x="1273535" y="481902"/>
                </a:cubicBezTo>
                <a:cubicBezTo>
                  <a:pt x="1348263" y="487287"/>
                  <a:pt x="1306144" y="467287"/>
                  <a:pt x="1293462" y="439595"/>
                </a:cubicBezTo>
                <a:cubicBezTo>
                  <a:pt x="1279875" y="409979"/>
                  <a:pt x="1320183" y="400749"/>
                  <a:pt x="1345545" y="406900"/>
                </a:cubicBezTo>
                <a:cubicBezTo>
                  <a:pt x="1442916" y="431133"/>
                  <a:pt x="1539834" y="388441"/>
                  <a:pt x="1640379" y="423057"/>
                </a:cubicBezTo>
                <a:cubicBezTo>
                  <a:pt x="1615015" y="337670"/>
                  <a:pt x="1560215" y="300363"/>
                  <a:pt x="1445634" y="288439"/>
                </a:cubicBezTo>
                <a:cubicBezTo>
                  <a:pt x="1402608" y="283826"/>
                  <a:pt x="1357773" y="290748"/>
                  <a:pt x="1320636" y="266131"/>
                </a:cubicBezTo>
                <a:cubicBezTo>
                  <a:pt x="1299349" y="251902"/>
                  <a:pt x="1275346" y="234978"/>
                  <a:pt x="1292104" y="208824"/>
                </a:cubicBezTo>
                <a:cubicBezTo>
                  <a:pt x="1303877" y="190363"/>
                  <a:pt x="1329242" y="190363"/>
                  <a:pt x="1350074" y="196517"/>
                </a:cubicBezTo>
                <a:cubicBezTo>
                  <a:pt x="1443371" y="223826"/>
                  <a:pt x="1540741" y="233825"/>
                  <a:pt x="1638113" y="243826"/>
                </a:cubicBezTo>
                <a:cubicBezTo>
                  <a:pt x="1653059" y="245364"/>
                  <a:pt x="1669814" y="250365"/>
                  <a:pt x="1686573" y="224977"/>
                </a:cubicBezTo>
                <a:cubicBezTo>
                  <a:pt x="1504511" y="183824"/>
                  <a:pt x="1331505" y="125362"/>
                  <a:pt x="1144459" y="102670"/>
                </a:cubicBezTo>
                <a:cubicBezTo>
                  <a:pt x="1147177" y="91900"/>
                  <a:pt x="1149896" y="81131"/>
                  <a:pt x="1152614" y="70362"/>
                </a:cubicBezTo>
                <a:cubicBezTo>
                  <a:pt x="1298896" y="85746"/>
                  <a:pt x="1445182" y="101131"/>
                  <a:pt x="1629961" y="120363"/>
                </a:cubicBezTo>
                <a:cubicBezTo>
                  <a:pt x="1516284" y="59207"/>
                  <a:pt x="1408951" y="79594"/>
                  <a:pt x="1324712" y="25362"/>
                </a:cubicBezTo>
                <a:cubicBezTo>
                  <a:pt x="1340563" y="4786"/>
                  <a:pt x="1359698" y="-407"/>
                  <a:pt x="1379513" y="25"/>
                </a:cubicBezTo>
                <a:close/>
              </a:path>
            </a:pathLst>
          </a:custGeom>
        </p:spPr>
      </p:pic>
      <p:sp>
        <p:nvSpPr>
          <p:cNvPr id="6" name="TextBox 5">
            <a:extLst>
              <a:ext uri="{FF2B5EF4-FFF2-40B4-BE49-F238E27FC236}">
                <a16:creationId xmlns:a16="http://schemas.microsoft.com/office/drawing/2014/main" id="{A8195342-D8BD-40FC-8E11-44F58967D1DF}"/>
              </a:ext>
            </a:extLst>
          </p:cNvPr>
          <p:cNvSpPr txBox="1"/>
          <p:nvPr/>
        </p:nvSpPr>
        <p:spPr>
          <a:xfrm>
            <a:off x="7519662" y="997565"/>
            <a:ext cx="4204700" cy="4862870"/>
          </a:xfrm>
          <a:prstGeom prst="rect">
            <a:avLst/>
          </a:prstGeom>
          <a:noFill/>
        </p:spPr>
        <p:txBody>
          <a:bodyPr wrap="square" rtlCol="0">
            <a:spAutoFit/>
          </a:bodyPr>
          <a:lstStyle/>
          <a:p>
            <a:r>
              <a:rPr lang="en-US" dirty="0">
                <a:latin typeface="SassoonPrimaryInfant" pitchFamily="2" charset="0"/>
              </a:rPr>
              <a:t>My name is </a:t>
            </a:r>
            <a:r>
              <a:rPr lang="en-US" sz="2400" b="1" dirty="0">
                <a:latin typeface="SassoonPrimaryInfant" pitchFamily="2" charset="0"/>
              </a:rPr>
              <a:t>Eli</a:t>
            </a:r>
          </a:p>
          <a:p>
            <a:endParaRPr lang="en-US" sz="1400" b="1" dirty="0">
              <a:latin typeface="SassoonPrimaryInfant" pitchFamily="2" charset="0"/>
            </a:endParaRPr>
          </a:p>
          <a:p>
            <a:r>
              <a:rPr lang="en-US" dirty="0">
                <a:latin typeface="SassoonPrimaryInfant" pitchFamily="2" charset="0"/>
              </a:rPr>
              <a:t>I am </a:t>
            </a:r>
            <a:r>
              <a:rPr lang="en-US" sz="2400" b="1" dirty="0">
                <a:latin typeface="SassoonPrimaryInfant" pitchFamily="2" charset="0"/>
              </a:rPr>
              <a:t>8 years old </a:t>
            </a:r>
            <a:r>
              <a:rPr lang="en-US" dirty="0">
                <a:latin typeface="SassoonPrimaryInfant" pitchFamily="2" charset="0"/>
              </a:rPr>
              <a:t>and I am in Year 4</a:t>
            </a:r>
          </a:p>
          <a:p>
            <a:endParaRPr lang="en-US" dirty="0">
              <a:latin typeface="SassoonPrimaryInfant" pitchFamily="2" charset="0"/>
            </a:endParaRPr>
          </a:p>
          <a:p>
            <a:r>
              <a:rPr lang="en-US" dirty="0">
                <a:latin typeface="SassoonPrimaryInfant" pitchFamily="2" charset="0"/>
              </a:rPr>
              <a:t>I am </a:t>
            </a:r>
            <a:r>
              <a:rPr lang="en-US" sz="2400" b="1" dirty="0">
                <a:latin typeface="SassoonPrimaryInfant" pitchFamily="2" charset="0"/>
              </a:rPr>
              <a:t>Autistic</a:t>
            </a:r>
            <a:r>
              <a:rPr lang="en-US" dirty="0">
                <a:latin typeface="SassoonPrimaryInfant" pitchFamily="2" charset="0"/>
              </a:rPr>
              <a:t> and I will be your guide during this assembly</a:t>
            </a:r>
          </a:p>
          <a:p>
            <a:endParaRPr lang="en-US" dirty="0">
              <a:latin typeface="SassoonPrimaryInfant" pitchFamily="2" charset="0"/>
            </a:endParaRPr>
          </a:p>
          <a:p>
            <a:r>
              <a:rPr lang="en-US" dirty="0">
                <a:latin typeface="SassoonPrimaryInfant" pitchFamily="2" charset="0"/>
              </a:rPr>
              <a:t>I will be guiding you on </a:t>
            </a:r>
            <a:r>
              <a:rPr lang="en-US" sz="2400" b="1" dirty="0">
                <a:latin typeface="SassoonPrimaryInfant" pitchFamily="2" charset="0"/>
              </a:rPr>
              <a:t>what is Autism</a:t>
            </a:r>
            <a:r>
              <a:rPr lang="en-US" dirty="0">
                <a:latin typeface="SassoonPrimaryInfant" pitchFamily="2" charset="0"/>
              </a:rPr>
              <a:t>, </a:t>
            </a:r>
            <a:r>
              <a:rPr lang="en-US" sz="2400" b="1" dirty="0">
                <a:latin typeface="SassoonPrimaryInfant" pitchFamily="2" charset="0"/>
              </a:rPr>
              <a:t>what it means </a:t>
            </a:r>
            <a:r>
              <a:rPr lang="en-US" dirty="0">
                <a:latin typeface="SassoonPrimaryInfant" pitchFamily="2" charset="0"/>
              </a:rPr>
              <a:t>and </a:t>
            </a:r>
            <a:r>
              <a:rPr lang="en-US" sz="2400" b="1" dirty="0">
                <a:latin typeface="SassoonPrimaryInfant" pitchFamily="2" charset="0"/>
              </a:rPr>
              <a:t>how it works</a:t>
            </a:r>
            <a:endParaRPr lang="en-US" dirty="0">
              <a:latin typeface="SassoonPrimaryInfant" pitchFamily="2" charset="0"/>
            </a:endParaRPr>
          </a:p>
          <a:p>
            <a:endParaRPr lang="en-US" dirty="0">
              <a:latin typeface="SassoonPrimaryInfant" pitchFamily="2" charset="0"/>
            </a:endParaRPr>
          </a:p>
          <a:p>
            <a:r>
              <a:rPr lang="en-US" dirty="0">
                <a:latin typeface="SassoonPrimaryInfant" pitchFamily="2" charset="0"/>
              </a:rPr>
              <a:t>If you have any </a:t>
            </a:r>
            <a:r>
              <a:rPr lang="en-US" sz="2400" b="1" dirty="0">
                <a:latin typeface="SassoonPrimaryInfant" pitchFamily="2" charset="0"/>
              </a:rPr>
              <a:t>questions</a:t>
            </a:r>
            <a:r>
              <a:rPr lang="en-US" dirty="0">
                <a:latin typeface="SassoonPrimaryInfant" pitchFamily="2" charset="0"/>
              </a:rPr>
              <a:t>, please feel free to </a:t>
            </a:r>
            <a:r>
              <a:rPr lang="en-US" sz="2400" b="1" dirty="0">
                <a:latin typeface="SassoonPrimaryInfant" pitchFamily="2" charset="0"/>
              </a:rPr>
              <a:t>ask</a:t>
            </a:r>
            <a:endParaRPr lang="en-US" dirty="0">
              <a:latin typeface="SassoonPrimaryInfant" pitchFamily="2" charset="0"/>
            </a:endParaRPr>
          </a:p>
          <a:p>
            <a:endParaRPr lang="en-US" dirty="0">
              <a:latin typeface="SassoonPrimaryInfant" pitchFamily="2" charset="0"/>
            </a:endParaRPr>
          </a:p>
          <a:p>
            <a:endParaRPr lang="en-US" sz="1400" b="1" dirty="0">
              <a:latin typeface="SassoonPrimaryInfant" pitchFamily="2" charset="0"/>
            </a:endParaRPr>
          </a:p>
        </p:txBody>
      </p:sp>
    </p:spTree>
    <p:extLst>
      <p:ext uri="{BB962C8B-B14F-4D97-AF65-F5344CB8AC3E}">
        <p14:creationId xmlns:p14="http://schemas.microsoft.com/office/powerpoint/2010/main" val="271285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70A48D59-8581-41F7-B529-F4617FE07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95000"/>
                  <a:lumOff val="5000"/>
                </a:schemeClr>
              </a:solidFill>
            </a:endParaRPr>
          </a:p>
        </p:txBody>
      </p:sp>
      <p:sp>
        <p:nvSpPr>
          <p:cNvPr id="2" name="Title 1">
            <a:extLst>
              <a:ext uri="{FF2B5EF4-FFF2-40B4-BE49-F238E27FC236}">
                <a16:creationId xmlns:a16="http://schemas.microsoft.com/office/drawing/2014/main" id="{282C2247-9F23-28BC-98BE-C26D16A8CB48}"/>
              </a:ext>
            </a:extLst>
          </p:cNvPr>
          <p:cNvSpPr>
            <a:spLocks noGrp="1"/>
          </p:cNvSpPr>
          <p:nvPr>
            <p:ph type="ctrTitle"/>
          </p:nvPr>
        </p:nvSpPr>
        <p:spPr>
          <a:xfrm>
            <a:off x="642766" y="422787"/>
            <a:ext cx="4518134" cy="862051"/>
          </a:xfrm>
        </p:spPr>
        <p:txBody>
          <a:bodyPr vert="horz" lIns="91440" tIns="45720" rIns="91440" bIns="45720" rtlCol="0" anchor="b">
            <a:normAutofit/>
          </a:bodyPr>
          <a:lstStyle/>
          <a:p>
            <a:pPr algn="l"/>
            <a:r>
              <a:rPr lang="en-US" sz="4400" kern="1200" dirty="0">
                <a:solidFill>
                  <a:schemeClr val="bg1"/>
                </a:solidFill>
                <a:latin typeface="SassoonPrimaryInfant" pitchFamily="2" charset="0"/>
              </a:rPr>
              <a:t>Children’s Rights</a:t>
            </a:r>
          </a:p>
        </p:txBody>
      </p:sp>
      <p:sp>
        <p:nvSpPr>
          <p:cNvPr id="3" name="Subtitle 2">
            <a:extLst>
              <a:ext uri="{FF2B5EF4-FFF2-40B4-BE49-F238E27FC236}">
                <a16:creationId xmlns:a16="http://schemas.microsoft.com/office/drawing/2014/main" id="{1B480621-EBF7-8388-DB84-1FB42D75C8D5}"/>
              </a:ext>
            </a:extLst>
          </p:cNvPr>
          <p:cNvSpPr>
            <a:spLocks noGrp="1"/>
          </p:cNvSpPr>
          <p:nvPr>
            <p:ph type="subTitle" idx="1"/>
          </p:nvPr>
        </p:nvSpPr>
        <p:spPr>
          <a:xfrm>
            <a:off x="656933" y="1767759"/>
            <a:ext cx="4518134" cy="2457511"/>
          </a:xfrm>
        </p:spPr>
        <p:txBody>
          <a:bodyPr vert="horz" lIns="91440" tIns="45720" rIns="91440" bIns="45720" rtlCol="0">
            <a:noAutofit/>
          </a:bodyPr>
          <a:lstStyle/>
          <a:p>
            <a:pPr algn="l"/>
            <a:r>
              <a:rPr lang="en-US" sz="2000" dirty="0">
                <a:solidFill>
                  <a:schemeClr val="bg1"/>
                </a:solidFill>
                <a:latin typeface="SassoonPrimaryInfant" pitchFamily="2" charset="0"/>
              </a:rPr>
              <a:t>My presentation links to the United Nations Convention on the Rights of the Child (UNCRC)</a:t>
            </a:r>
          </a:p>
          <a:p>
            <a:pPr algn="l"/>
            <a:r>
              <a:rPr lang="en-US" sz="2000" b="1" dirty="0">
                <a:solidFill>
                  <a:schemeClr val="bg1"/>
                </a:solidFill>
                <a:latin typeface="SassoonPrimaryInfant" pitchFamily="2" charset="0"/>
              </a:rPr>
              <a:t>Article 6: </a:t>
            </a:r>
            <a:r>
              <a:rPr lang="en-US" sz="2000" dirty="0">
                <a:solidFill>
                  <a:schemeClr val="bg1"/>
                </a:solidFill>
                <a:latin typeface="SassoonPrimaryInfant" pitchFamily="2" charset="0"/>
              </a:rPr>
              <a:t>The right to live and grow as a person.</a:t>
            </a:r>
          </a:p>
          <a:p>
            <a:pPr algn="l"/>
            <a:r>
              <a:rPr lang="en-US" sz="2000" b="1" dirty="0">
                <a:solidFill>
                  <a:schemeClr val="bg1"/>
                </a:solidFill>
                <a:latin typeface="SassoonPrimaryInfant" pitchFamily="2" charset="0"/>
              </a:rPr>
              <a:t>Article 14: </a:t>
            </a:r>
            <a:r>
              <a:rPr lang="en-US" sz="2000" dirty="0">
                <a:solidFill>
                  <a:schemeClr val="bg1"/>
                </a:solidFill>
                <a:latin typeface="SassoonPrimaryInfant" pitchFamily="2" charset="0"/>
              </a:rPr>
              <a:t>The right to have my own thoughts.</a:t>
            </a:r>
          </a:p>
          <a:p>
            <a:pPr algn="l"/>
            <a:r>
              <a:rPr lang="en-US" sz="2000" b="1" dirty="0">
                <a:solidFill>
                  <a:schemeClr val="bg1"/>
                </a:solidFill>
                <a:latin typeface="SassoonPrimaryInfant" pitchFamily="2" charset="0"/>
              </a:rPr>
              <a:t>Article 19: </a:t>
            </a:r>
            <a:r>
              <a:rPr lang="en-US" sz="2000" dirty="0">
                <a:solidFill>
                  <a:schemeClr val="bg1"/>
                </a:solidFill>
                <a:latin typeface="SassoonPrimaryInfant" pitchFamily="2" charset="0"/>
              </a:rPr>
              <a:t>I have the right to be protected from being hurt or badly treated.</a:t>
            </a:r>
          </a:p>
          <a:p>
            <a:pPr algn="l"/>
            <a:r>
              <a:rPr lang="en-US" sz="2000" b="1" dirty="0">
                <a:solidFill>
                  <a:schemeClr val="bg1"/>
                </a:solidFill>
                <a:latin typeface="SassoonPrimaryInfant" pitchFamily="2" charset="0"/>
              </a:rPr>
              <a:t>Article 23: </a:t>
            </a:r>
            <a:r>
              <a:rPr lang="en-US" sz="2000" dirty="0">
                <a:solidFill>
                  <a:schemeClr val="bg1"/>
                </a:solidFill>
                <a:latin typeface="SassoonPrimaryInfant" pitchFamily="2" charset="0"/>
              </a:rPr>
              <a:t>If I am disabled, I have the right to special care and education.</a:t>
            </a:r>
          </a:p>
          <a:p>
            <a:pPr indent="-228600" algn="l">
              <a:buFont typeface="Arial" panose="020B0604020202020204" pitchFamily="34" charset="0"/>
              <a:buChar char="•"/>
            </a:pPr>
            <a:endParaRPr lang="en-US" sz="2000" dirty="0">
              <a:solidFill>
                <a:schemeClr val="bg1"/>
              </a:solidFill>
              <a:latin typeface="SassoonPrimaryInfant" pitchFamily="2" charset="0"/>
            </a:endParaRPr>
          </a:p>
          <a:p>
            <a:pPr indent="-228600" algn="l">
              <a:buFont typeface="Arial" panose="020B0604020202020204" pitchFamily="34" charset="0"/>
              <a:buChar char="•"/>
            </a:pPr>
            <a:endParaRPr lang="en-US" sz="2000" dirty="0">
              <a:solidFill>
                <a:schemeClr val="bg1"/>
              </a:solidFill>
            </a:endParaRPr>
          </a:p>
        </p:txBody>
      </p:sp>
      <p:pic>
        <p:nvPicPr>
          <p:cNvPr id="13" name="Picture 12">
            <a:extLst>
              <a:ext uri="{FF2B5EF4-FFF2-40B4-BE49-F238E27FC236}">
                <a16:creationId xmlns:a16="http://schemas.microsoft.com/office/drawing/2014/main" id="{1274E6EF-923F-5156-0F05-59C8BDDB7409}"/>
              </a:ext>
            </a:extLst>
          </p:cNvPr>
          <p:cNvPicPr>
            <a:picLocks noChangeAspect="1"/>
          </p:cNvPicPr>
          <p:nvPr/>
        </p:nvPicPr>
        <p:blipFill>
          <a:blip r:embed="rId2"/>
          <a:srcRect l="1333" r="4" b="4"/>
          <a:stretch>
            <a:fillRect/>
          </a:stretch>
        </p:blipFill>
        <p:spPr>
          <a:xfrm>
            <a:off x="5883559" y="691458"/>
            <a:ext cx="2198870" cy="2133590"/>
          </a:xfrm>
          <a:prstGeom prst="rect">
            <a:avLst/>
          </a:prstGeom>
        </p:spPr>
      </p:pic>
      <p:pic>
        <p:nvPicPr>
          <p:cNvPr id="5" name="Picture 4">
            <a:extLst>
              <a:ext uri="{FF2B5EF4-FFF2-40B4-BE49-F238E27FC236}">
                <a16:creationId xmlns:a16="http://schemas.microsoft.com/office/drawing/2014/main" id="{A41117CE-E45F-526B-9D17-A39266A89FA8}"/>
              </a:ext>
            </a:extLst>
          </p:cNvPr>
          <p:cNvPicPr>
            <a:picLocks noChangeAspect="1"/>
          </p:cNvPicPr>
          <p:nvPr/>
        </p:nvPicPr>
        <p:blipFill>
          <a:blip r:embed="rId3"/>
          <a:srcRect r="5094"/>
          <a:stretch>
            <a:fillRect/>
          </a:stretch>
        </p:blipFill>
        <p:spPr>
          <a:xfrm>
            <a:off x="9107892" y="1081552"/>
            <a:ext cx="2198863" cy="2133590"/>
          </a:xfrm>
          <a:prstGeom prst="rect">
            <a:avLst/>
          </a:prstGeom>
        </p:spPr>
      </p:pic>
      <p:cxnSp>
        <p:nvCxnSpPr>
          <p:cNvPr id="35" name="Straight Connector 34">
            <a:extLst>
              <a:ext uri="{FF2B5EF4-FFF2-40B4-BE49-F238E27FC236}">
                <a16:creationId xmlns:a16="http://schemas.microsoft.com/office/drawing/2014/main" id="{69F8E77D-EF61-4552-BF91-E9050C9B9C5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07949"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67F2066-0253-4771-A5F6-68111E1FE8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832000" y="3077010"/>
            <a:ext cx="6360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906F73AC-655E-A12C-DD5B-434E36555C75}"/>
              </a:ext>
            </a:extLst>
          </p:cNvPr>
          <p:cNvPicPr>
            <a:picLocks noChangeAspect="1"/>
          </p:cNvPicPr>
          <p:nvPr/>
        </p:nvPicPr>
        <p:blipFill>
          <a:blip r:embed="rId4"/>
          <a:stretch>
            <a:fillRect/>
          </a:stretch>
        </p:blipFill>
        <p:spPr>
          <a:xfrm>
            <a:off x="9021178" y="3567394"/>
            <a:ext cx="1952898" cy="2772162"/>
          </a:xfrm>
          <a:prstGeom prst="rect">
            <a:avLst/>
          </a:prstGeom>
        </p:spPr>
      </p:pic>
      <p:pic>
        <p:nvPicPr>
          <p:cNvPr id="41" name="Picture 40">
            <a:extLst>
              <a:ext uri="{FF2B5EF4-FFF2-40B4-BE49-F238E27FC236}">
                <a16:creationId xmlns:a16="http://schemas.microsoft.com/office/drawing/2014/main" id="{F46E974D-0CF1-F0F0-C46F-686BACD4C385}"/>
              </a:ext>
            </a:extLst>
          </p:cNvPr>
          <p:cNvPicPr>
            <a:picLocks noChangeAspect="1"/>
          </p:cNvPicPr>
          <p:nvPr/>
        </p:nvPicPr>
        <p:blipFill>
          <a:blip r:embed="rId5"/>
          <a:stretch>
            <a:fillRect/>
          </a:stretch>
        </p:blipFill>
        <p:spPr>
          <a:xfrm>
            <a:off x="5425439" y="3328973"/>
            <a:ext cx="3115110" cy="2638793"/>
          </a:xfrm>
          <a:prstGeom prst="rect">
            <a:avLst/>
          </a:prstGeom>
        </p:spPr>
      </p:pic>
    </p:spTree>
    <p:extLst>
      <p:ext uri="{BB962C8B-B14F-4D97-AF65-F5344CB8AC3E}">
        <p14:creationId xmlns:p14="http://schemas.microsoft.com/office/powerpoint/2010/main" val="17304301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C3375-F8A6-FC00-B64A-6A668E8FA29B}"/>
              </a:ext>
            </a:extLst>
          </p:cNvPr>
          <p:cNvSpPr>
            <a:spLocks noGrp="1"/>
          </p:cNvSpPr>
          <p:nvPr>
            <p:ph type="title"/>
          </p:nvPr>
        </p:nvSpPr>
        <p:spPr>
          <a:xfrm>
            <a:off x="6417733" y="490537"/>
            <a:ext cx="5291663" cy="1628775"/>
          </a:xfrm>
        </p:spPr>
        <p:txBody>
          <a:bodyPr vert="horz" lIns="91440" tIns="45720" rIns="91440" bIns="45720" rtlCol="0" anchor="b">
            <a:normAutofit/>
          </a:bodyPr>
          <a:lstStyle/>
          <a:p>
            <a:r>
              <a:rPr lang="en-US" sz="4000" b="1" dirty="0">
                <a:latin typeface="SassoonPrimaryInfant" pitchFamily="2" charset="0"/>
              </a:rPr>
              <a:t>Understanding Autism Together</a:t>
            </a:r>
          </a:p>
        </p:txBody>
      </p:sp>
      <p:pic>
        <p:nvPicPr>
          <p:cNvPr id="5" name="Content Placeholder 4" descr="Young multiracial friends">
            <a:extLst>
              <a:ext uri="{FF2B5EF4-FFF2-40B4-BE49-F238E27FC236}">
                <a16:creationId xmlns:a16="http://schemas.microsoft.com/office/drawing/2014/main" id="{78D01DCD-67C5-4975-91AF-9D1A530A56E5}"/>
              </a:ext>
            </a:extLst>
          </p:cNvPr>
          <p:cNvPicPr>
            <a:picLocks noGrp="1" noChangeAspect="1"/>
          </p:cNvPicPr>
          <p:nvPr>
            <p:ph sz="half" idx="1"/>
          </p:nvPr>
        </p:nvPicPr>
        <p:blipFill>
          <a:blip r:embed="rId3"/>
          <a:srcRect l="28452" r="12200" b="-2"/>
          <a:stretch>
            <a:fillRect/>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4" name="Content Placeholder 3">
            <a:extLst>
              <a:ext uri="{FF2B5EF4-FFF2-40B4-BE49-F238E27FC236}">
                <a16:creationId xmlns:a16="http://schemas.microsoft.com/office/drawing/2014/main" id="{FB3B1BC1-74C8-456A-F82B-1A2F198694E3}"/>
              </a:ext>
            </a:extLst>
          </p:cNvPr>
          <p:cNvSpPr>
            <a:spLocks noGrp="1"/>
          </p:cNvSpPr>
          <p:nvPr>
            <p:ph sz="half" idx="2"/>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417733" y="2501878"/>
            <a:ext cx="5291663" cy="3752849"/>
          </a:xfrm>
        </p:spPr>
        <p:txBody>
          <a:bodyPr>
            <a:normAutofit/>
          </a:bodyPr>
          <a:lstStyle/>
          <a:p>
            <a:pPr marL="0" indent="0">
              <a:spcBef>
                <a:spcPts val="2500"/>
              </a:spcBef>
              <a:buFont typeface="Arial" panose="020B0604020202020204" pitchFamily="34" charset="0"/>
              <a:buNone/>
            </a:pPr>
            <a:r>
              <a:rPr lang="en-GB" sz="1800" b="1" dirty="0">
                <a:solidFill>
                  <a:srgbClr val="0070C0"/>
                </a:solidFill>
                <a:latin typeface="SassoonPrimaryInfant" pitchFamily="2" charset="0"/>
              </a:rPr>
              <a:t>Celebrating Differences</a:t>
            </a:r>
          </a:p>
          <a:p>
            <a:pPr marL="0" lvl="1" indent="0">
              <a:buFont typeface="Arial" panose="020B0604020202020204" pitchFamily="34" charset="0"/>
              <a:buNone/>
            </a:pPr>
            <a:r>
              <a:rPr lang="en-GB" sz="1800" b="1" dirty="0">
                <a:latin typeface="SassoonPrimaryInfant" pitchFamily="2" charset="0"/>
              </a:rPr>
              <a:t>Every person </a:t>
            </a:r>
            <a:r>
              <a:rPr lang="en-GB" sz="1800" dirty="0">
                <a:latin typeface="SassoonPrimaryInfant" pitchFamily="2" charset="0"/>
              </a:rPr>
              <a:t>is </a:t>
            </a:r>
            <a:r>
              <a:rPr lang="en-GB" sz="1800" b="1" dirty="0">
                <a:latin typeface="SassoonPrimaryInfant" pitchFamily="2" charset="0"/>
              </a:rPr>
              <a:t>unique</a:t>
            </a:r>
            <a:r>
              <a:rPr lang="en-GB" sz="1800" dirty="0">
                <a:latin typeface="SassoonPrimaryInfant" pitchFamily="2" charset="0"/>
              </a:rPr>
              <a:t> and </a:t>
            </a:r>
            <a:r>
              <a:rPr lang="en-GB" sz="1800" b="1" dirty="0">
                <a:latin typeface="SassoonPrimaryInfant" pitchFamily="2" charset="0"/>
              </a:rPr>
              <a:t>special</a:t>
            </a:r>
            <a:r>
              <a:rPr lang="en-GB" sz="1800" dirty="0">
                <a:latin typeface="SassoonPrimaryInfant" pitchFamily="2" charset="0"/>
              </a:rPr>
              <a:t>. We all have our own </a:t>
            </a:r>
            <a:r>
              <a:rPr lang="en-GB" sz="1800" b="1" dirty="0">
                <a:latin typeface="SassoonPrimaryInfant" pitchFamily="2" charset="0"/>
              </a:rPr>
              <a:t>strengths</a:t>
            </a:r>
            <a:r>
              <a:rPr lang="en-GB" sz="1800" dirty="0">
                <a:latin typeface="SassoonPrimaryInfant" pitchFamily="2" charset="0"/>
              </a:rPr>
              <a:t> and </a:t>
            </a:r>
            <a:r>
              <a:rPr lang="en-GB" sz="1800" b="1" dirty="0">
                <a:latin typeface="SassoonPrimaryInfant" pitchFamily="2" charset="0"/>
              </a:rPr>
              <a:t>ways </a:t>
            </a:r>
            <a:r>
              <a:rPr lang="en-GB" sz="1800" dirty="0">
                <a:latin typeface="SassoonPrimaryInfant" pitchFamily="2" charset="0"/>
              </a:rPr>
              <a:t>of seeing the world</a:t>
            </a:r>
          </a:p>
          <a:p>
            <a:pPr marL="0" indent="0">
              <a:spcBef>
                <a:spcPts val="2500"/>
              </a:spcBef>
              <a:buFont typeface="Arial" panose="020B0604020202020204" pitchFamily="34" charset="0"/>
              <a:buNone/>
            </a:pPr>
            <a:r>
              <a:rPr lang="en-GB" sz="1800" b="1" dirty="0">
                <a:solidFill>
                  <a:srgbClr val="0070C0"/>
                </a:solidFill>
                <a:latin typeface="SassoonPrimaryInfant" pitchFamily="2" charset="0"/>
              </a:rPr>
              <a:t>Encouraging Kindness</a:t>
            </a:r>
          </a:p>
          <a:p>
            <a:pPr marL="0" lvl="1" indent="0">
              <a:buFont typeface="Arial" panose="020B0604020202020204" pitchFamily="34" charset="0"/>
              <a:buNone/>
            </a:pPr>
            <a:r>
              <a:rPr lang="en-GB" sz="1800" b="1" dirty="0">
                <a:latin typeface="SassoonPrimaryInfant" pitchFamily="2" charset="0"/>
              </a:rPr>
              <a:t>Kindness</a:t>
            </a:r>
            <a:r>
              <a:rPr lang="en-GB" sz="1800" dirty="0">
                <a:latin typeface="SassoonPrimaryInfant" pitchFamily="2" charset="0"/>
              </a:rPr>
              <a:t> helps everyone </a:t>
            </a:r>
            <a:r>
              <a:rPr lang="en-GB" sz="1800" b="1" dirty="0">
                <a:latin typeface="SassoonPrimaryInfant" pitchFamily="2" charset="0"/>
              </a:rPr>
              <a:t>feel safe </a:t>
            </a:r>
            <a:r>
              <a:rPr lang="en-GB" sz="1800" dirty="0">
                <a:latin typeface="SassoonPrimaryInfant" pitchFamily="2" charset="0"/>
              </a:rPr>
              <a:t>and </a:t>
            </a:r>
            <a:r>
              <a:rPr lang="en-GB" sz="1800" b="1" dirty="0">
                <a:latin typeface="SassoonPrimaryInfant" pitchFamily="2" charset="0"/>
              </a:rPr>
              <a:t>happy</a:t>
            </a:r>
            <a:r>
              <a:rPr lang="en-GB" sz="1800" dirty="0">
                <a:latin typeface="SassoonPrimaryInfant" pitchFamily="2" charset="0"/>
              </a:rPr>
              <a:t>. Being </a:t>
            </a:r>
            <a:r>
              <a:rPr lang="en-GB" sz="1800" b="1" dirty="0">
                <a:latin typeface="SassoonPrimaryInfant" pitchFamily="2" charset="0"/>
              </a:rPr>
              <a:t>caring </a:t>
            </a:r>
            <a:r>
              <a:rPr lang="en-GB" sz="1800" dirty="0">
                <a:latin typeface="SassoonPrimaryInfant" pitchFamily="2" charset="0"/>
              </a:rPr>
              <a:t>makes all friends feel </a:t>
            </a:r>
            <a:r>
              <a:rPr lang="en-GB" sz="1800" b="1" dirty="0">
                <a:latin typeface="SassoonPrimaryInfant" pitchFamily="2" charset="0"/>
              </a:rPr>
              <a:t>welcome and included</a:t>
            </a:r>
            <a:endParaRPr lang="en-GB" sz="1800" dirty="0">
              <a:latin typeface="SassoonPrimaryInfant" pitchFamily="2" charset="0"/>
            </a:endParaRPr>
          </a:p>
          <a:p>
            <a:pPr marL="0" indent="0">
              <a:spcBef>
                <a:spcPts val="2500"/>
              </a:spcBef>
              <a:buFont typeface="Arial" panose="020B0604020202020204" pitchFamily="34" charset="0"/>
              <a:buNone/>
            </a:pPr>
            <a:r>
              <a:rPr lang="en-GB" sz="1800" b="1" dirty="0">
                <a:solidFill>
                  <a:srgbClr val="0070C0"/>
                </a:solidFill>
                <a:latin typeface="SassoonPrimaryInfant" pitchFamily="2" charset="0"/>
              </a:rPr>
              <a:t>Supporting Each Other</a:t>
            </a:r>
          </a:p>
          <a:p>
            <a:pPr marL="0" lvl="1" indent="0">
              <a:buFont typeface="Arial" panose="020B0604020202020204" pitchFamily="34" charset="0"/>
              <a:buNone/>
            </a:pPr>
            <a:r>
              <a:rPr lang="en-GB" sz="1800" b="1" dirty="0">
                <a:latin typeface="SassoonPrimaryInfant" pitchFamily="2" charset="0"/>
              </a:rPr>
              <a:t>Friends support </a:t>
            </a:r>
            <a:r>
              <a:rPr lang="en-GB" sz="1800" dirty="0">
                <a:latin typeface="SassoonPrimaryInfant" pitchFamily="2" charset="0"/>
              </a:rPr>
              <a:t>each other in </a:t>
            </a:r>
            <a:r>
              <a:rPr lang="en-GB" sz="1800" b="1" dirty="0">
                <a:latin typeface="SassoonPrimaryInfant" pitchFamily="2" charset="0"/>
              </a:rPr>
              <a:t>fun</a:t>
            </a:r>
            <a:r>
              <a:rPr lang="en-GB" sz="1800" dirty="0">
                <a:latin typeface="SassoonPrimaryInfant" pitchFamily="2" charset="0"/>
              </a:rPr>
              <a:t> and </a:t>
            </a:r>
            <a:r>
              <a:rPr lang="en-GB" sz="1800" b="1" dirty="0">
                <a:latin typeface="SassoonPrimaryInfant" pitchFamily="2" charset="0"/>
              </a:rPr>
              <a:t>creative</a:t>
            </a:r>
            <a:r>
              <a:rPr lang="en-GB" sz="1800" dirty="0">
                <a:latin typeface="SassoonPrimaryInfant" pitchFamily="2" charset="0"/>
              </a:rPr>
              <a:t> ways, making everyone </a:t>
            </a:r>
            <a:r>
              <a:rPr lang="en-GB" sz="1800" b="1" dirty="0">
                <a:latin typeface="SassoonPrimaryInfant" pitchFamily="2" charset="0"/>
              </a:rPr>
              <a:t>feel part of the group</a:t>
            </a:r>
            <a:endParaRPr lang="en-GB" sz="1800" dirty="0">
              <a:latin typeface="SassoonPrimaryInfant" pitchFamily="2" charset="0"/>
            </a:endParaRPr>
          </a:p>
        </p:txBody>
      </p:sp>
    </p:spTree>
    <p:extLst>
      <p:ext uri="{BB962C8B-B14F-4D97-AF65-F5344CB8AC3E}">
        <p14:creationId xmlns:p14="http://schemas.microsoft.com/office/powerpoint/2010/main" val="1167397653"/>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4" descr="Artificial intelligence, machine learning concept with brain. Color gradient, neon lights.">
            <a:extLst>
              <a:ext uri="{FF2B5EF4-FFF2-40B4-BE49-F238E27FC236}">
                <a16:creationId xmlns:a16="http://schemas.microsoft.com/office/drawing/2014/main" id="{CCAC7BAA-B2F6-A006-6FC3-C26CC43EE3FD}"/>
              </a:ext>
            </a:extLst>
          </p:cNvPr>
          <p:cNvPicPr>
            <a:picLocks noGrp="1" noChangeAspect="1"/>
          </p:cNvPicPr>
          <p:nvPr>
            <p:ph sz="half" idx="1"/>
          </p:nvPr>
        </p:nvPicPr>
        <p:blipFill>
          <a:blip r:embed="rId3"/>
          <a:srcRect l="18561" r="23401"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4" name="Title 1">
            <a:extLst>
              <a:ext uri="{FF2B5EF4-FFF2-40B4-BE49-F238E27FC236}">
                <a16:creationId xmlns:a16="http://schemas.microsoft.com/office/drawing/2014/main" id="{676EC502-A109-7F32-E142-B5EB5BCE51E3}"/>
              </a:ext>
            </a:extLst>
          </p:cNvPr>
          <p:cNvSpPr txBox="1">
            <a:spLocks/>
          </p:cNvSpPr>
          <p:nvPr/>
        </p:nvSpPr>
        <p:spPr>
          <a:xfrm>
            <a:off x="573990" y="412767"/>
            <a:ext cx="5655226" cy="106213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latin typeface="SassoonPrimaryInfant" pitchFamily="2" charset="0"/>
              </a:rPr>
              <a:t>Facts about Autism</a:t>
            </a:r>
          </a:p>
        </p:txBody>
      </p:sp>
      <p:sp>
        <p:nvSpPr>
          <p:cNvPr id="16" name="Content Placeholder 3">
            <a:extLst>
              <a:ext uri="{FF2B5EF4-FFF2-40B4-BE49-F238E27FC236}">
                <a16:creationId xmlns:a16="http://schemas.microsoft.com/office/drawing/2014/main" id="{A5D0C2A6-1A88-9D3C-0548-746D771398EA}"/>
              </a:ext>
            </a:extLst>
          </p:cNvPr>
          <p:cNvSpPr txBox="1">
            <a:spLocks/>
          </p:cNvSpPr>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73989" y="1761728"/>
            <a:ext cx="5663274" cy="46766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ct val="0"/>
              </a:spcBef>
              <a:spcAft>
                <a:spcPct val="0"/>
              </a:spcAft>
              <a:buFont typeface="Arial" panose="020B0604020202020204" pitchFamily="34" charset="0"/>
              <a:buNone/>
            </a:pPr>
            <a:r>
              <a:rPr lang="en-US" altLang="en-US" sz="1800" dirty="0">
                <a:solidFill>
                  <a:srgbClr val="000000"/>
                </a:solidFill>
                <a:latin typeface="SassoonPrimaryInfant" pitchFamily="2" charset="0"/>
              </a:rPr>
              <a:t>Autism means a person’s brain works differently</a:t>
            </a:r>
          </a:p>
          <a:p>
            <a:pPr marL="0" indent="0" eaLnBrk="0" fontAlgn="base" hangingPunct="0">
              <a:lnSpc>
                <a:spcPct val="100000"/>
              </a:lnSpc>
              <a:spcBef>
                <a:spcPct val="0"/>
              </a:spcBef>
              <a:spcAft>
                <a:spcPct val="0"/>
              </a:spcAft>
              <a:buFont typeface="Arial" panose="020B0604020202020204" pitchFamily="34" charset="0"/>
              <a:buNone/>
            </a:pPr>
            <a:endParaRPr lang="en-US" altLang="en-US" sz="1800" dirty="0">
              <a:solidFill>
                <a:srgbClr val="000000"/>
              </a:solidFill>
              <a:latin typeface="SassoonPrimaryInfant" pitchFamily="2" charset="0"/>
            </a:endParaRPr>
          </a:p>
          <a:p>
            <a:pPr marL="0" indent="0" eaLnBrk="0" fontAlgn="base" hangingPunct="0">
              <a:lnSpc>
                <a:spcPct val="100000"/>
              </a:lnSpc>
              <a:spcBef>
                <a:spcPct val="0"/>
              </a:spcBef>
              <a:spcAft>
                <a:spcPct val="0"/>
              </a:spcAft>
              <a:buFont typeface="Arial" panose="020B0604020202020204" pitchFamily="34" charset="0"/>
              <a:buNone/>
            </a:pPr>
            <a:r>
              <a:rPr lang="en-US" altLang="en-US" sz="1800" dirty="0">
                <a:solidFill>
                  <a:srgbClr val="000000"/>
                </a:solidFill>
                <a:latin typeface="SassoonPrimaryInfant" pitchFamily="2" charset="0"/>
              </a:rPr>
              <a:t>It is something you are born with</a:t>
            </a:r>
          </a:p>
          <a:p>
            <a:pPr marL="0" indent="0" eaLnBrk="0" fontAlgn="base" hangingPunct="0">
              <a:lnSpc>
                <a:spcPct val="100000"/>
              </a:lnSpc>
              <a:spcBef>
                <a:spcPct val="0"/>
              </a:spcBef>
              <a:spcAft>
                <a:spcPct val="0"/>
              </a:spcAft>
              <a:buFont typeface="Arial" panose="020B0604020202020204" pitchFamily="34" charset="0"/>
              <a:buNone/>
            </a:pPr>
            <a:endParaRPr lang="en-US" altLang="en-US" sz="1800" dirty="0">
              <a:solidFill>
                <a:srgbClr val="000000"/>
              </a:solidFill>
              <a:latin typeface="SassoonPrimaryInfant" pitchFamily="2" charset="0"/>
            </a:endParaRPr>
          </a:p>
          <a:p>
            <a:pPr marL="0" indent="0" eaLnBrk="0" fontAlgn="base" hangingPunct="0">
              <a:lnSpc>
                <a:spcPct val="100000"/>
              </a:lnSpc>
              <a:spcBef>
                <a:spcPct val="0"/>
              </a:spcBef>
              <a:spcAft>
                <a:spcPct val="0"/>
              </a:spcAft>
              <a:buFont typeface="Arial" panose="020B0604020202020204" pitchFamily="34" charset="0"/>
              <a:buNone/>
            </a:pPr>
            <a:r>
              <a:rPr lang="en-US" altLang="en-US" sz="1800" dirty="0">
                <a:solidFill>
                  <a:srgbClr val="000000"/>
                </a:solidFill>
                <a:latin typeface="SassoonPrimaryInfant" pitchFamily="2" charset="0"/>
              </a:rPr>
              <a:t>Autistic people may think, learn, move, or communicate differently</a:t>
            </a:r>
          </a:p>
          <a:p>
            <a:pPr marL="0" indent="0" eaLnBrk="0" fontAlgn="base" hangingPunct="0">
              <a:lnSpc>
                <a:spcPct val="100000"/>
              </a:lnSpc>
              <a:spcBef>
                <a:spcPct val="0"/>
              </a:spcBef>
              <a:spcAft>
                <a:spcPct val="0"/>
              </a:spcAft>
              <a:buFont typeface="Arial" panose="020B0604020202020204" pitchFamily="34" charset="0"/>
              <a:buNone/>
            </a:pPr>
            <a:endParaRPr lang="en-US" altLang="en-US" sz="1800" dirty="0">
              <a:solidFill>
                <a:srgbClr val="000000"/>
              </a:solidFill>
              <a:latin typeface="SassoonPrimaryInfant" pitchFamily="2" charset="0"/>
            </a:endParaRPr>
          </a:p>
          <a:p>
            <a:pPr marL="0" indent="0" eaLnBrk="0" fontAlgn="base" hangingPunct="0">
              <a:lnSpc>
                <a:spcPct val="100000"/>
              </a:lnSpc>
              <a:spcBef>
                <a:spcPct val="0"/>
              </a:spcBef>
              <a:spcAft>
                <a:spcPct val="0"/>
              </a:spcAft>
              <a:buFont typeface="Arial" panose="020B0604020202020204" pitchFamily="34" charset="0"/>
              <a:buNone/>
            </a:pPr>
            <a:r>
              <a:rPr lang="en-US" altLang="en-US" sz="1800" dirty="0">
                <a:solidFill>
                  <a:srgbClr val="000000"/>
                </a:solidFill>
                <a:latin typeface="SassoonPrimaryInfant" pitchFamily="2" charset="0"/>
              </a:rPr>
              <a:t>Every autistic person is different — no two are the same</a:t>
            </a:r>
          </a:p>
          <a:p>
            <a:pPr marL="0" indent="0" eaLnBrk="0" fontAlgn="base" hangingPunct="0">
              <a:lnSpc>
                <a:spcPct val="100000"/>
              </a:lnSpc>
              <a:spcBef>
                <a:spcPct val="0"/>
              </a:spcBef>
              <a:spcAft>
                <a:spcPct val="0"/>
              </a:spcAft>
              <a:buFont typeface="Arial" panose="020B0604020202020204" pitchFamily="34" charset="0"/>
              <a:buNone/>
            </a:pPr>
            <a:endParaRPr lang="en-US" altLang="en-US" sz="1800" dirty="0">
              <a:solidFill>
                <a:srgbClr val="000000"/>
              </a:solidFill>
              <a:latin typeface="SassoonPrimaryInfant" pitchFamily="2" charset="0"/>
            </a:endParaRPr>
          </a:p>
          <a:p>
            <a:pPr marL="0" indent="0" eaLnBrk="0" fontAlgn="base" hangingPunct="0">
              <a:lnSpc>
                <a:spcPct val="100000"/>
              </a:lnSpc>
              <a:spcBef>
                <a:spcPct val="0"/>
              </a:spcBef>
              <a:spcAft>
                <a:spcPct val="0"/>
              </a:spcAft>
              <a:buFont typeface="Arial" panose="020B0604020202020204" pitchFamily="34" charset="0"/>
              <a:buNone/>
            </a:pPr>
            <a:r>
              <a:rPr lang="en-US" altLang="en-US" sz="1800" dirty="0">
                <a:solidFill>
                  <a:srgbClr val="000000"/>
                </a:solidFill>
                <a:latin typeface="SassoonPrimaryInfant" pitchFamily="2" charset="0"/>
              </a:rPr>
              <a:t>Autism is not an illness, and it does not need to be “fixed”</a:t>
            </a:r>
          </a:p>
          <a:p>
            <a:pPr marL="0" indent="0" eaLnBrk="0" fontAlgn="base" hangingPunct="0">
              <a:lnSpc>
                <a:spcPct val="100000"/>
              </a:lnSpc>
              <a:spcBef>
                <a:spcPct val="0"/>
              </a:spcBef>
              <a:spcAft>
                <a:spcPct val="0"/>
              </a:spcAft>
              <a:buFont typeface="Arial" panose="020B0604020202020204" pitchFamily="34" charset="0"/>
              <a:buNone/>
            </a:pPr>
            <a:endParaRPr lang="en-US" altLang="en-US" sz="1800" dirty="0">
              <a:solidFill>
                <a:srgbClr val="000000"/>
              </a:solidFill>
              <a:latin typeface="SassoonPrimaryInfant" pitchFamily="2" charset="0"/>
            </a:endParaRPr>
          </a:p>
          <a:p>
            <a:pPr marL="0" indent="0" eaLnBrk="0" fontAlgn="base" hangingPunct="0">
              <a:lnSpc>
                <a:spcPct val="100000"/>
              </a:lnSpc>
              <a:spcBef>
                <a:spcPct val="0"/>
              </a:spcBef>
              <a:spcAft>
                <a:spcPct val="0"/>
              </a:spcAft>
              <a:buFont typeface="Arial" panose="020B0604020202020204" pitchFamily="34" charset="0"/>
              <a:buNone/>
            </a:pPr>
            <a:r>
              <a:rPr lang="en-US" altLang="en-US" sz="1800" dirty="0">
                <a:solidFill>
                  <a:srgbClr val="000000"/>
                </a:solidFill>
                <a:latin typeface="SassoonPrimaryInfant" pitchFamily="2" charset="0"/>
              </a:rPr>
              <a:t>Autistic people are part of the world just like everyone else</a:t>
            </a:r>
          </a:p>
          <a:p>
            <a:pPr marL="0" indent="0" eaLnBrk="0" fontAlgn="base" hangingPunct="0">
              <a:lnSpc>
                <a:spcPct val="100000"/>
              </a:lnSpc>
              <a:spcBef>
                <a:spcPct val="0"/>
              </a:spcBef>
              <a:spcAft>
                <a:spcPct val="0"/>
              </a:spcAft>
              <a:buFont typeface="Arial" panose="020B0604020202020204" pitchFamily="34" charset="0"/>
              <a:buNone/>
            </a:pPr>
            <a:endParaRPr lang="en-US" altLang="en-US" sz="1800" dirty="0">
              <a:solidFill>
                <a:srgbClr val="000000"/>
              </a:solidFill>
              <a:latin typeface="SassoonPrimaryInfant" pitchFamily="2" charset="0"/>
            </a:endParaRPr>
          </a:p>
          <a:p>
            <a:pPr marL="0" indent="0" eaLnBrk="0" fontAlgn="base" hangingPunct="0">
              <a:lnSpc>
                <a:spcPct val="100000"/>
              </a:lnSpc>
              <a:spcBef>
                <a:spcPct val="0"/>
              </a:spcBef>
              <a:spcAft>
                <a:spcPct val="0"/>
              </a:spcAft>
              <a:buFont typeface="Arial" panose="020B0604020202020204" pitchFamily="34" charset="0"/>
              <a:buNone/>
            </a:pPr>
            <a:r>
              <a:rPr lang="en-US" altLang="en-US" sz="1800" dirty="0">
                <a:solidFill>
                  <a:srgbClr val="000000"/>
                </a:solidFill>
                <a:latin typeface="SassoonPrimaryInfant" pitchFamily="2" charset="0"/>
              </a:rPr>
              <a:t>Boys are 4 times more likely to be diagnosed with autism than girls</a:t>
            </a:r>
          </a:p>
          <a:p>
            <a:pPr marL="0" indent="0" eaLnBrk="0" fontAlgn="base" hangingPunct="0">
              <a:lnSpc>
                <a:spcPct val="100000"/>
              </a:lnSpc>
              <a:spcBef>
                <a:spcPct val="0"/>
              </a:spcBef>
              <a:spcAft>
                <a:spcPct val="0"/>
              </a:spcAft>
              <a:buFont typeface="Arial" panose="020B0604020202020204" pitchFamily="34" charset="0"/>
              <a:buNone/>
            </a:pPr>
            <a:endParaRPr lang="en-US" altLang="en-US" sz="1800" dirty="0">
              <a:solidFill>
                <a:srgbClr val="000000"/>
              </a:solidFill>
              <a:latin typeface="SassoonPrimaryInfant" pitchFamily="2" charset="0"/>
            </a:endParaRPr>
          </a:p>
          <a:p>
            <a:pPr marL="0" indent="0" eaLnBrk="0" fontAlgn="base" hangingPunct="0">
              <a:lnSpc>
                <a:spcPct val="100000"/>
              </a:lnSpc>
              <a:spcBef>
                <a:spcPct val="0"/>
              </a:spcBef>
              <a:spcAft>
                <a:spcPct val="0"/>
              </a:spcAft>
              <a:buFont typeface="Arial" panose="020B0604020202020204" pitchFamily="34" charset="0"/>
              <a:buNone/>
            </a:pPr>
            <a:endParaRPr lang="en-US" altLang="en-US" sz="1800" dirty="0">
              <a:solidFill>
                <a:srgbClr val="000000"/>
              </a:solidFill>
              <a:latin typeface="SassoonPrimaryInfant" pitchFamily="2" charset="0"/>
            </a:endParaRPr>
          </a:p>
          <a:p>
            <a:pPr marL="0" indent="0" eaLnBrk="0" fontAlgn="base" hangingPunct="0">
              <a:lnSpc>
                <a:spcPct val="100000"/>
              </a:lnSpc>
              <a:spcBef>
                <a:spcPct val="0"/>
              </a:spcBef>
              <a:spcAft>
                <a:spcPct val="0"/>
              </a:spcAft>
              <a:buFont typeface="Arial" panose="020B0604020202020204" pitchFamily="34" charset="0"/>
              <a:buNone/>
            </a:pPr>
            <a:endParaRPr lang="en-US" altLang="en-US" sz="1800" dirty="0">
              <a:solidFill>
                <a:srgbClr val="000000"/>
              </a:solidFill>
              <a:latin typeface="SassoonPrimaryInfant" pitchFamily="2" charset="0"/>
            </a:endParaRPr>
          </a:p>
        </p:txBody>
      </p:sp>
    </p:spTree>
    <p:extLst>
      <p:ext uri="{BB962C8B-B14F-4D97-AF65-F5344CB8AC3E}">
        <p14:creationId xmlns:p14="http://schemas.microsoft.com/office/powerpoint/2010/main" val="2846758220"/>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DD1D22E-5996-E45B-92B2-659F701A4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8" name="Rectangle 7" descr="Toddler boy listening to music using headphones">
            <a:extLst>
              <a:ext uri="{FF2B5EF4-FFF2-40B4-BE49-F238E27FC236}">
                <a16:creationId xmlns:a16="http://schemas.microsoft.com/office/drawing/2014/main" id="{7F037B41-A7B2-E530-7646-DB57CD364E2A}"/>
              </a:ext>
            </a:extLst>
          </p:cNvPr>
          <p:cNvSpPr/>
          <p:nvPr/>
        </p:nvSpPr>
        <p:spPr>
          <a:xfrm>
            <a:off x="242953" y="776841"/>
            <a:ext cx="5235879" cy="5304318"/>
          </a:xfrm>
          <a:prstGeom prst="rect">
            <a:avLst/>
          </a:prstGeom>
          <a:blipFill>
            <a:blip r:embed="rId3">
              <a:extLst>
                <a:ext uri="{28A0092B-C50C-407E-A947-70E740481C1C}">
                  <a14:useLocalDpi xmlns:a14="http://schemas.microsoft.com/office/drawing/2010/main" val="0"/>
                </a:ext>
              </a:extLst>
            </a:blip>
            <a:srcRect l="25249" r="8002" b="2"/>
            <a:stretch/>
          </a:blipFill>
        </p:spPr>
        <p:style>
          <a:lnRef idx="0">
            <a:schemeClr val="dk2">
              <a:shade val="80000"/>
              <a:hueOff val="0"/>
              <a:satOff val="0"/>
              <a:lumOff val="0"/>
              <a:alphaOff val="0"/>
            </a:schemeClr>
          </a:lnRef>
          <a:fillRef idx="3">
            <a:scrgbClr r="0" g="0" b="0"/>
          </a:fillRef>
          <a:effectRef idx="2">
            <a:schemeClr val="lt1">
              <a:hueOff val="0"/>
              <a:satOff val="0"/>
              <a:lumOff val="0"/>
              <a:alphaOff val="0"/>
            </a:schemeClr>
          </a:effectRef>
          <a:fontRef idx="minor">
            <a:schemeClr val="dk2">
              <a:hueOff val="0"/>
              <a:satOff val="0"/>
              <a:lumOff val="0"/>
              <a:alphaOff val="0"/>
            </a:schemeClr>
          </a:fontRef>
        </p:style>
        <p:txBody>
          <a:bodyPr/>
          <a:lstStyle/>
          <a:p>
            <a:endParaRPr lang="en-US"/>
          </a:p>
        </p:txBody>
      </p:sp>
      <p:sp>
        <p:nvSpPr>
          <p:cNvPr id="10" name="Rectangle 1">
            <a:extLst>
              <a:ext uri="{FF2B5EF4-FFF2-40B4-BE49-F238E27FC236}">
                <a16:creationId xmlns:a16="http://schemas.microsoft.com/office/drawing/2014/main" id="{6F23D240-7279-E4ED-238F-6ECE8A126DDC}"/>
              </a:ext>
            </a:extLst>
          </p:cNvPr>
          <p:cNvSpPr>
            <a:spLocks noChangeArrowheads="1"/>
          </p:cNvSpPr>
          <p:nvPr/>
        </p:nvSpPr>
        <p:spPr bwMode="auto">
          <a:xfrm>
            <a:off x="5721784" y="612844"/>
            <a:ext cx="6098088"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4000" b="1" i="0" u="none" strike="noStrike" cap="none" normalizeH="0" baseline="0" dirty="0">
                <a:ln>
                  <a:noFill/>
                </a:ln>
                <a:solidFill>
                  <a:srgbClr val="000000"/>
                </a:solidFill>
                <a:effectLst/>
                <a:latin typeface="SassoonPrimaryInfant" pitchFamily="2" charset="0"/>
              </a:rPr>
              <a:t>Why It Can Be Tricky</a:t>
            </a:r>
            <a:br>
              <a:rPr kumimoji="0" lang="en-US" altLang="en-US" sz="1400" b="0" i="0" u="none" strike="noStrike" cap="none" normalizeH="0" baseline="0" dirty="0">
                <a:ln>
                  <a:noFill/>
                </a:ln>
                <a:solidFill>
                  <a:srgbClr val="000000"/>
                </a:solidFill>
                <a:effectLst/>
                <a:latin typeface="SassoonPrimaryInfant" pitchFamily="2" charset="0"/>
              </a:rPr>
            </a:br>
            <a:endParaRPr kumimoji="0" lang="en-US" altLang="en-US" sz="1400" b="0" i="0" u="none" strike="noStrike" cap="none" normalizeH="0" baseline="0" dirty="0">
              <a:ln>
                <a:noFill/>
              </a:ln>
              <a:solidFill>
                <a:schemeClr val="tx1"/>
              </a:solidFill>
              <a:effectLst/>
              <a:latin typeface="SassoonPrimaryInfant" pitchFamily="2" charset="0"/>
            </a:endParaRPr>
          </a:p>
          <a:p>
            <a:pPr marL="0" marR="0" lvl="0" indent="0" algn="l" defTabSz="914400" rtl="0" eaLnBrk="0" fontAlgn="base" latinLnBrk="0" hangingPunct="0">
              <a:lnSpc>
                <a:spcPct val="100000"/>
              </a:lnSpc>
              <a:spcBef>
                <a:spcPct val="0"/>
              </a:spcBef>
              <a:spcAft>
                <a:spcPct val="0"/>
              </a:spcAft>
              <a:buClrTx/>
              <a:buSzTx/>
              <a:tabLst/>
            </a:pPr>
            <a:endParaRPr kumimoji="0" lang="en-US" altLang="en-US" b="0" i="0" u="none" strike="noStrike" cap="none" normalizeH="0" baseline="0" dirty="0">
              <a:ln>
                <a:noFill/>
              </a:ln>
              <a:solidFill>
                <a:srgbClr val="000000"/>
              </a:solidFill>
              <a:effectLst/>
              <a:latin typeface="SassoonPrimaryInfant" pitchFamily="2" charset="0"/>
            </a:endParaRPr>
          </a:p>
          <a:p>
            <a:pPr marL="0" marR="0" lvl="0" indent="0" algn="l" defTabSz="914400" rtl="0" eaLnBrk="0" fontAlgn="base" latinLnBrk="0" hangingPunct="0">
              <a:lnSpc>
                <a:spcPct val="100000"/>
              </a:lnSpc>
              <a:spcBef>
                <a:spcPct val="0"/>
              </a:spcBef>
              <a:spcAft>
                <a:spcPct val="0"/>
              </a:spcAft>
              <a:buClrTx/>
              <a:buSzTx/>
              <a:tabLst/>
            </a:pPr>
            <a:r>
              <a:rPr lang="en-US" altLang="en-US" b="1" dirty="0">
                <a:solidFill>
                  <a:srgbClr val="0070C0"/>
                </a:solidFill>
                <a:latin typeface="SassoonPrimaryInfant" pitchFamily="2" charset="0"/>
              </a:rPr>
              <a:t>Social Interaction</a:t>
            </a:r>
          </a:p>
          <a:p>
            <a:pPr lvl="0"/>
            <a:r>
              <a:rPr kumimoji="0" lang="en-US" altLang="en-US" b="0" i="0" u="none" strike="noStrike" cap="none" normalizeH="0" baseline="0" dirty="0">
                <a:ln>
                  <a:noFill/>
                </a:ln>
                <a:solidFill>
                  <a:srgbClr val="000000"/>
                </a:solidFill>
                <a:effectLst/>
                <a:latin typeface="SassoonPrimaryInfant" pitchFamily="2" charset="0"/>
              </a:rPr>
              <a:t>Some autistic people talk a lot, and some talk very little. </a:t>
            </a:r>
            <a:r>
              <a:rPr lang="en-US" altLang="en-US" dirty="0">
                <a:solidFill>
                  <a:srgbClr val="000000"/>
                </a:solidFill>
                <a:latin typeface="SassoonPrimaryInfant" pitchFamily="2" charset="0"/>
              </a:rPr>
              <a:t>Autistic people like to think about the wonderful things in the World and might not appear to be very social</a:t>
            </a:r>
            <a:endParaRPr kumimoji="0" lang="en-US" altLang="en-US" b="0" i="0" u="none" strike="noStrike" cap="none" normalizeH="0" baseline="0" dirty="0">
              <a:ln>
                <a:noFill/>
              </a:ln>
              <a:solidFill>
                <a:srgbClr val="000000"/>
              </a:solidFill>
              <a:effectLst/>
              <a:latin typeface="SassoonPrimaryInfant" pitchFamily="2" charset="0"/>
            </a:endParaRPr>
          </a:p>
          <a:p>
            <a:pPr marL="0" marR="0" lvl="0" indent="0" algn="l" defTabSz="914400" rtl="0" eaLnBrk="0" fontAlgn="base" latinLnBrk="0" hangingPunct="0">
              <a:lnSpc>
                <a:spcPct val="100000"/>
              </a:lnSpc>
              <a:spcBef>
                <a:spcPct val="0"/>
              </a:spcBef>
              <a:spcAft>
                <a:spcPct val="0"/>
              </a:spcAft>
              <a:buClrTx/>
              <a:buSzTx/>
              <a:tabLst/>
            </a:pPr>
            <a:endParaRPr kumimoji="0" lang="en-US" altLang="en-US" b="0" i="0" u="none" strike="noStrike" cap="none" normalizeH="0" baseline="0" dirty="0">
              <a:ln>
                <a:noFill/>
              </a:ln>
              <a:solidFill>
                <a:srgbClr val="000000"/>
              </a:solidFill>
              <a:effectLst/>
              <a:latin typeface="SassoonPrimaryInfant" pitchFamily="2"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b="0" i="0" u="none" strike="noStrike" cap="none" normalizeH="0" baseline="0" dirty="0">
                <a:ln>
                  <a:noFill/>
                </a:ln>
                <a:solidFill>
                  <a:srgbClr val="000000"/>
                </a:solidFill>
                <a:effectLst/>
                <a:latin typeface="SassoonPrimaryInfant" pitchFamily="2" charset="0"/>
              </a:rPr>
              <a:t>Autism can be hard to understand because you can’t always see it</a:t>
            </a:r>
          </a:p>
          <a:p>
            <a:pPr marL="0" marR="0" lvl="0" indent="0" algn="l" defTabSz="914400" rtl="0" eaLnBrk="0" fontAlgn="base" latinLnBrk="0" hangingPunct="0">
              <a:lnSpc>
                <a:spcPct val="100000"/>
              </a:lnSpc>
              <a:spcBef>
                <a:spcPct val="0"/>
              </a:spcBef>
              <a:spcAft>
                <a:spcPct val="0"/>
              </a:spcAft>
              <a:buClrTx/>
              <a:buSzTx/>
              <a:tabLst/>
            </a:pPr>
            <a:endParaRPr kumimoji="0" lang="en-US" altLang="en-US" b="0" i="0" u="none" strike="noStrike" cap="none" normalizeH="0" baseline="0" dirty="0">
              <a:ln>
                <a:noFill/>
              </a:ln>
              <a:solidFill>
                <a:srgbClr val="000000"/>
              </a:solidFill>
              <a:effectLst/>
              <a:latin typeface="SassoonPrimaryInfant" pitchFamily="2"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b="1" i="0" u="none" strike="noStrike" cap="none" normalizeH="0" baseline="0" dirty="0">
                <a:ln>
                  <a:noFill/>
                </a:ln>
                <a:solidFill>
                  <a:srgbClr val="0070C0"/>
                </a:solidFill>
                <a:effectLst/>
                <a:latin typeface="SassoonPrimaryInfant" pitchFamily="2" charset="0"/>
              </a:rPr>
              <a:t>Sensitivity </a:t>
            </a:r>
          </a:p>
          <a:p>
            <a:pPr marL="0" marR="0" lvl="0" indent="0" algn="l" defTabSz="914400" rtl="0" eaLnBrk="0" fontAlgn="base" latinLnBrk="0" hangingPunct="0">
              <a:lnSpc>
                <a:spcPct val="100000"/>
              </a:lnSpc>
              <a:spcBef>
                <a:spcPct val="0"/>
              </a:spcBef>
              <a:spcAft>
                <a:spcPct val="0"/>
              </a:spcAft>
              <a:buClrTx/>
              <a:buSzTx/>
              <a:tabLst/>
            </a:pPr>
            <a:r>
              <a:rPr kumimoji="0" lang="en-US" altLang="en-US" b="0" i="0" u="none" strike="noStrike" cap="none" normalizeH="0" baseline="0" dirty="0">
                <a:ln>
                  <a:noFill/>
                </a:ln>
                <a:solidFill>
                  <a:srgbClr val="000000"/>
                </a:solidFill>
                <a:effectLst/>
                <a:latin typeface="SassoonPrimaryInfant" pitchFamily="2" charset="0"/>
              </a:rPr>
              <a:t>Autism can lead to under-sensitivity or over-sensitivity to sound (loud noises), bright lights, certain tastes </a:t>
            </a:r>
            <a:r>
              <a:rPr lang="en-US" altLang="en-US" dirty="0">
                <a:solidFill>
                  <a:srgbClr val="000000"/>
                </a:solidFill>
                <a:latin typeface="SassoonPrimaryInfant" pitchFamily="2" charset="0"/>
              </a:rPr>
              <a:t>and </a:t>
            </a:r>
            <a:r>
              <a:rPr kumimoji="0" lang="en-US" altLang="en-US" b="0" i="0" u="none" strike="noStrike" cap="none" normalizeH="0" baseline="0" dirty="0">
                <a:ln>
                  <a:noFill/>
                </a:ln>
                <a:solidFill>
                  <a:srgbClr val="000000"/>
                </a:solidFill>
                <a:effectLst/>
                <a:latin typeface="SassoonPrimaryInfant" pitchFamily="2" charset="0"/>
              </a:rPr>
              <a:t>textures</a:t>
            </a:r>
          </a:p>
          <a:p>
            <a:pPr marL="0" marR="0" lvl="0" indent="0" algn="l" defTabSz="914400" rtl="0" eaLnBrk="0" fontAlgn="base" latinLnBrk="0" hangingPunct="0">
              <a:lnSpc>
                <a:spcPct val="100000"/>
              </a:lnSpc>
              <a:spcBef>
                <a:spcPct val="0"/>
              </a:spcBef>
              <a:spcAft>
                <a:spcPct val="0"/>
              </a:spcAft>
              <a:buClrTx/>
              <a:buSzTx/>
              <a:tabLst/>
            </a:pPr>
            <a:endParaRPr kumimoji="0" lang="en-US" altLang="en-US" b="0" i="0" u="none" strike="noStrike" cap="none" normalizeH="0" baseline="0" dirty="0">
              <a:ln>
                <a:noFill/>
              </a:ln>
              <a:solidFill>
                <a:srgbClr val="000000"/>
              </a:solidFill>
              <a:effectLst/>
              <a:latin typeface="SassoonPrimaryInfant" pitchFamily="2"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b="1" i="0" u="none" strike="noStrike" cap="none" normalizeH="0" baseline="0" dirty="0">
                <a:ln>
                  <a:noFill/>
                </a:ln>
                <a:solidFill>
                  <a:srgbClr val="0070C0"/>
                </a:solidFill>
                <a:effectLst/>
                <a:latin typeface="SassoonPrimaryInfant" pitchFamily="2" charset="0"/>
              </a:rPr>
              <a:t>Repetitive </a:t>
            </a:r>
            <a:r>
              <a:rPr kumimoji="0" lang="en-US" altLang="en-US" b="1" i="0" u="none" strike="noStrike" cap="none" normalizeH="0" baseline="0" dirty="0" err="1">
                <a:ln>
                  <a:noFill/>
                </a:ln>
                <a:solidFill>
                  <a:srgbClr val="0070C0"/>
                </a:solidFill>
                <a:effectLst/>
                <a:latin typeface="SassoonPrimaryInfant" pitchFamily="2" charset="0"/>
              </a:rPr>
              <a:t>Behaviours</a:t>
            </a:r>
            <a:endParaRPr kumimoji="0" lang="en-US" altLang="en-US" b="1" i="0" u="none" strike="noStrike" cap="none" normalizeH="0" baseline="0" dirty="0">
              <a:ln>
                <a:noFill/>
              </a:ln>
              <a:solidFill>
                <a:srgbClr val="0070C0"/>
              </a:solidFill>
              <a:effectLst/>
              <a:latin typeface="SassoonPrimaryInfant" pitchFamily="2" charset="0"/>
            </a:endParaRPr>
          </a:p>
          <a:p>
            <a:pPr marL="0" marR="0" lvl="0" indent="0" algn="l" defTabSz="914400" rtl="0" eaLnBrk="0" fontAlgn="base" latinLnBrk="0" hangingPunct="0">
              <a:lnSpc>
                <a:spcPct val="100000"/>
              </a:lnSpc>
              <a:spcBef>
                <a:spcPct val="0"/>
              </a:spcBef>
              <a:spcAft>
                <a:spcPct val="0"/>
              </a:spcAft>
              <a:buClrTx/>
              <a:buSzTx/>
              <a:tabLst/>
            </a:pPr>
            <a:r>
              <a:rPr lang="en-US" altLang="en-US" dirty="0">
                <a:solidFill>
                  <a:srgbClr val="000000"/>
                </a:solidFill>
                <a:latin typeface="SassoonPrimaryInfant" pitchFamily="2" charset="0"/>
              </a:rPr>
              <a:t>Children or Adults with autism may display some repetitive </a:t>
            </a:r>
            <a:r>
              <a:rPr lang="en-US" altLang="en-US" dirty="0" err="1">
                <a:solidFill>
                  <a:srgbClr val="000000"/>
                </a:solidFill>
                <a:latin typeface="SassoonPrimaryInfant" pitchFamily="2" charset="0"/>
              </a:rPr>
              <a:t>behaviours</a:t>
            </a:r>
            <a:r>
              <a:rPr lang="en-US" altLang="en-US" dirty="0">
                <a:solidFill>
                  <a:srgbClr val="000000"/>
                </a:solidFill>
                <a:latin typeface="SassoonPrimaryInfant" pitchFamily="2" charset="0"/>
              </a:rPr>
              <a:t> which can be comforting, for example, rocking on a chair or flapping their arms</a:t>
            </a:r>
          </a:p>
        </p:txBody>
      </p:sp>
    </p:spTree>
    <p:extLst>
      <p:ext uri="{BB962C8B-B14F-4D97-AF65-F5344CB8AC3E}">
        <p14:creationId xmlns:p14="http://schemas.microsoft.com/office/powerpoint/2010/main" val="3197631407"/>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8F90786E-B72D-4C32-BDCE-A170B0078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5E46F2E7-848F-4A6C-A098-4764FDEA7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Content Placeholder 4" descr="Magnifying glass with notebook isolated on black background">
            <a:extLst>
              <a:ext uri="{FF2B5EF4-FFF2-40B4-BE49-F238E27FC236}">
                <a16:creationId xmlns:a16="http://schemas.microsoft.com/office/drawing/2014/main" id="{438334E6-3693-4A5F-89FF-0E6CDAD99BA1}"/>
              </a:ext>
            </a:extLst>
          </p:cNvPr>
          <p:cNvPicPr>
            <a:picLocks noGrp="1" noChangeAspect="1"/>
          </p:cNvPicPr>
          <p:nvPr>
            <p:ph sz="half" idx="1"/>
          </p:nvPr>
        </p:nvPicPr>
        <p:blipFill>
          <a:blip r:embed="rId3">
            <a:alphaModFix amt="60000"/>
          </a:blip>
          <a:srcRect t="13656" b="2074"/>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1D0AC01C-2B38-8C0B-DEB2-301E8617DDB1}"/>
              </a:ext>
            </a:extLst>
          </p:cNvPr>
          <p:cNvSpPr>
            <a:spLocks noGrp="1"/>
          </p:cNvSpPr>
          <p:nvPr>
            <p:ph type="title"/>
          </p:nvPr>
        </p:nvSpPr>
        <p:spPr>
          <a:xfrm>
            <a:off x="838199" y="1671570"/>
            <a:ext cx="5155261" cy="4072044"/>
          </a:xfrm>
        </p:spPr>
        <p:txBody>
          <a:bodyPr vert="horz" lIns="91440" tIns="45720" rIns="91440" bIns="45720" rtlCol="0" anchor="t">
            <a:normAutofit/>
          </a:bodyPr>
          <a:lstStyle/>
          <a:p>
            <a:r>
              <a:rPr lang="en-US" sz="4000" b="1" dirty="0">
                <a:solidFill>
                  <a:srgbClr val="FFFFFF"/>
                </a:solidFill>
                <a:latin typeface="SassoonPrimaryInfant" pitchFamily="2" charset="0"/>
              </a:rPr>
              <a:t>Types of Autism</a:t>
            </a:r>
          </a:p>
        </p:txBody>
      </p:sp>
      <p:sp>
        <p:nvSpPr>
          <p:cNvPr id="4" name="Content Placeholder 3">
            <a:extLst>
              <a:ext uri="{FF2B5EF4-FFF2-40B4-BE49-F238E27FC236}">
                <a16:creationId xmlns:a16="http://schemas.microsoft.com/office/drawing/2014/main" id="{CF66BFC3-7DFE-041E-607F-26B330837856}"/>
              </a:ext>
            </a:extLst>
          </p:cNvPr>
          <p:cNvSpPr>
            <a:spLocks noGrp="1"/>
          </p:cNvSpPr>
          <p:nvPr>
            <p:ph sz="half" idx="2"/>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647156" y="1671566"/>
            <a:ext cx="6709691" cy="4072043"/>
          </a:xfrm>
        </p:spPr>
        <p:txBody>
          <a:bodyPr>
            <a:normAutofit/>
          </a:bodyPr>
          <a:lstStyle/>
          <a:p>
            <a:pPr marL="0" indent="0" eaLnBrk="0" fontAlgn="base" hangingPunct="0">
              <a:spcBef>
                <a:spcPct val="0"/>
              </a:spcBef>
              <a:spcAft>
                <a:spcPct val="0"/>
              </a:spcAft>
              <a:buNone/>
            </a:pPr>
            <a:r>
              <a:rPr lang="en-GB" sz="1800" b="1" dirty="0">
                <a:solidFill>
                  <a:schemeClr val="bg1"/>
                </a:solidFill>
                <a:latin typeface="SassoonPrimaryInfant" pitchFamily="2" charset="0"/>
              </a:rPr>
              <a:t>Autism Spectrum Disorder (ASD)</a:t>
            </a:r>
          </a:p>
          <a:p>
            <a:pPr marL="0" indent="0" eaLnBrk="0" fontAlgn="base" hangingPunct="0">
              <a:spcBef>
                <a:spcPct val="0"/>
              </a:spcBef>
              <a:spcAft>
                <a:spcPct val="0"/>
              </a:spcAft>
              <a:buNone/>
            </a:pPr>
            <a:r>
              <a:rPr lang="en-GB" sz="1800" dirty="0">
                <a:solidFill>
                  <a:schemeClr val="bg1"/>
                </a:solidFill>
                <a:latin typeface="SassoonPrimaryInfant" pitchFamily="2" charset="0"/>
              </a:rPr>
              <a:t>It affects communication, behaviour, and social interaction differently</a:t>
            </a:r>
          </a:p>
          <a:p>
            <a:pPr marL="0" indent="0" eaLnBrk="0" fontAlgn="base" hangingPunct="0">
              <a:lnSpc>
                <a:spcPct val="100000"/>
              </a:lnSpc>
              <a:spcBef>
                <a:spcPct val="0"/>
              </a:spcBef>
              <a:spcAft>
                <a:spcPct val="0"/>
              </a:spcAft>
              <a:buNone/>
            </a:pPr>
            <a:endParaRPr lang="en-GB" sz="1800" b="1" dirty="0">
              <a:solidFill>
                <a:schemeClr val="bg1"/>
              </a:solidFill>
              <a:latin typeface="SassoonPrimaryInfant" pitchFamily="2" charset="0"/>
            </a:endParaRPr>
          </a:p>
          <a:p>
            <a:pPr marL="0" indent="0" eaLnBrk="0" fontAlgn="base" hangingPunct="0">
              <a:spcBef>
                <a:spcPct val="0"/>
              </a:spcBef>
              <a:spcAft>
                <a:spcPct val="0"/>
              </a:spcAft>
              <a:buNone/>
            </a:pPr>
            <a:r>
              <a:rPr lang="en-GB" sz="1800" b="1" dirty="0">
                <a:solidFill>
                  <a:schemeClr val="bg1"/>
                </a:solidFill>
                <a:latin typeface="SassoonPrimaryInfant" pitchFamily="2" charset="0"/>
              </a:rPr>
              <a:t>Asperger’s Syndrome</a:t>
            </a:r>
          </a:p>
          <a:p>
            <a:pPr marL="0" indent="0" eaLnBrk="0" fontAlgn="base" hangingPunct="0">
              <a:spcBef>
                <a:spcPct val="0"/>
              </a:spcBef>
              <a:spcAft>
                <a:spcPct val="0"/>
              </a:spcAft>
              <a:buNone/>
            </a:pPr>
            <a:r>
              <a:rPr lang="en-GB" sz="1800" dirty="0">
                <a:solidFill>
                  <a:schemeClr val="bg1"/>
                </a:solidFill>
                <a:latin typeface="SassoonPrimaryInfant" pitchFamily="2" charset="0"/>
              </a:rPr>
              <a:t>Asperger’s involves social difficulty, focused interests, and atypical communication patterns. That’s me!</a:t>
            </a:r>
          </a:p>
          <a:p>
            <a:pPr marL="0" indent="0" eaLnBrk="0" fontAlgn="base" hangingPunct="0">
              <a:spcBef>
                <a:spcPct val="0"/>
              </a:spcBef>
              <a:spcAft>
                <a:spcPct val="0"/>
              </a:spcAft>
              <a:buNone/>
            </a:pPr>
            <a:endParaRPr lang="en-GB" sz="1800" b="1" dirty="0">
              <a:solidFill>
                <a:schemeClr val="bg1"/>
              </a:solidFill>
              <a:latin typeface="SassoonPrimaryInfant" pitchFamily="2" charset="0"/>
            </a:endParaRPr>
          </a:p>
          <a:p>
            <a:pPr marL="0" indent="0" eaLnBrk="0" fontAlgn="base" hangingPunct="0">
              <a:spcBef>
                <a:spcPct val="0"/>
              </a:spcBef>
              <a:spcAft>
                <a:spcPct val="0"/>
              </a:spcAft>
              <a:buNone/>
            </a:pPr>
            <a:r>
              <a:rPr lang="en-GB" sz="1800" b="1" dirty="0">
                <a:solidFill>
                  <a:schemeClr val="bg1"/>
                </a:solidFill>
                <a:latin typeface="SassoonPrimaryInfant" pitchFamily="2" charset="0"/>
              </a:rPr>
              <a:t>PDA (Pathological Demand Avoidance)</a:t>
            </a:r>
          </a:p>
          <a:p>
            <a:pPr marL="0" indent="0" eaLnBrk="0" fontAlgn="base" hangingPunct="0">
              <a:spcBef>
                <a:spcPct val="0"/>
              </a:spcBef>
              <a:spcAft>
                <a:spcPct val="0"/>
              </a:spcAft>
              <a:buNone/>
            </a:pPr>
            <a:r>
              <a:rPr lang="en-GB" sz="1800" dirty="0">
                <a:solidFill>
                  <a:schemeClr val="bg1"/>
                </a:solidFill>
                <a:latin typeface="SassoonPrimaryInfant" pitchFamily="2" charset="0"/>
              </a:rPr>
              <a:t>PDA involves extreme avoidance of demands due to anxiety and control</a:t>
            </a:r>
          </a:p>
          <a:p>
            <a:pPr marL="0" indent="0" eaLnBrk="0" fontAlgn="base" hangingPunct="0">
              <a:spcBef>
                <a:spcPct val="0"/>
              </a:spcBef>
              <a:spcAft>
                <a:spcPct val="0"/>
              </a:spcAft>
              <a:buNone/>
            </a:pPr>
            <a:endParaRPr lang="en-GB" sz="1800" dirty="0">
              <a:solidFill>
                <a:schemeClr val="bg1"/>
              </a:solidFill>
              <a:latin typeface="SassoonPrimaryInfant" pitchFamily="2" charset="0"/>
            </a:endParaRPr>
          </a:p>
          <a:p>
            <a:pPr marL="0" indent="0" eaLnBrk="0" fontAlgn="base" hangingPunct="0">
              <a:spcBef>
                <a:spcPct val="0"/>
              </a:spcBef>
              <a:spcAft>
                <a:spcPct val="0"/>
              </a:spcAft>
              <a:buNone/>
            </a:pPr>
            <a:r>
              <a:rPr lang="en-GB" sz="1800" b="1" dirty="0">
                <a:solidFill>
                  <a:schemeClr val="bg1"/>
                </a:solidFill>
                <a:latin typeface="SassoonPrimaryInfant" pitchFamily="2" charset="0"/>
              </a:rPr>
              <a:t>Learning or Sensory Differences</a:t>
            </a:r>
          </a:p>
          <a:p>
            <a:pPr marL="0" indent="0" eaLnBrk="0" fontAlgn="base" hangingPunct="0">
              <a:spcBef>
                <a:spcPct val="0"/>
              </a:spcBef>
              <a:spcAft>
                <a:spcPct val="0"/>
              </a:spcAft>
              <a:buNone/>
            </a:pPr>
            <a:r>
              <a:rPr lang="en-GB" sz="1800" dirty="0">
                <a:solidFill>
                  <a:schemeClr val="bg1"/>
                </a:solidFill>
                <a:latin typeface="SassoonPrimaryInfant" pitchFamily="2" charset="0"/>
              </a:rPr>
              <a:t>People with autism have varying learning capabilities and can experience and interpret the world in unique ways</a:t>
            </a:r>
          </a:p>
        </p:txBody>
      </p:sp>
    </p:spTree>
    <p:extLst>
      <p:ext uri="{BB962C8B-B14F-4D97-AF65-F5344CB8AC3E}">
        <p14:creationId xmlns:p14="http://schemas.microsoft.com/office/powerpoint/2010/main" val="2627644964"/>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B3D16E2-E62B-79E8-DEB7-55EF44A1BEB3}"/>
              </a:ext>
            </a:extLst>
          </p:cNvPr>
          <p:cNvSpPr>
            <a:spLocks noGrp="1"/>
          </p:cNvSpPr>
          <p:nvPr>
            <p:ph type="title"/>
          </p:nvPr>
        </p:nvSpPr>
        <p:spPr>
          <a:xfrm>
            <a:off x="5656695" y="1264836"/>
            <a:ext cx="6535305" cy="1067209"/>
          </a:xfrm>
        </p:spPr>
        <p:txBody>
          <a:bodyPr vert="horz" lIns="91440" tIns="45720" rIns="91440" bIns="45720" rtlCol="0" anchor="ctr">
            <a:normAutofit fontScale="90000"/>
          </a:bodyPr>
          <a:lstStyle/>
          <a:p>
            <a:r>
              <a:rPr lang="en-GB" b="1" dirty="0">
                <a:solidFill>
                  <a:schemeClr val="bg1"/>
                </a:solidFill>
                <a:latin typeface="SassoonPrimaryInfant" pitchFamily="2" charset="0"/>
              </a:rPr>
              <a:t>Awesome Autistic Abilities</a:t>
            </a:r>
            <a:br>
              <a:rPr lang="en-GB" dirty="0">
                <a:latin typeface="SassoonPrimaryInfant" pitchFamily="2" charset="0"/>
              </a:rPr>
            </a:br>
            <a:endParaRPr lang="en-US" sz="3400" b="1" dirty="0">
              <a:solidFill>
                <a:schemeClr val="bg1"/>
              </a:solidFill>
              <a:latin typeface="SassoonPrimaryInfant" pitchFamily="2" charset="0"/>
            </a:endParaRPr>
          </a:p>
        </p:txBody>
      </p:sp>
      <p:pic>
        <p:nvPicPr>
          <p:cNvPr id="5" name="Content Placeholder 4" descr="Start up concept with space rocket">
            <a:extLst>
              <a:ext uri="{FF2B5EF4-FFF2-40B4-BE49-F238E27FC236}">
                <a16:creationId xmlns:a16="http://schemas.microsoft.com/office/drawing/2014/main" id="{0D934EC2-A3A1-4E03-9626-A365F3DDE6B6}"/>
              </a:ext>
            </a:extLst>
          </p:cNvPr>
          <p:cNvPicPr>
            <a:picLocks noGrp="1" noChangeAspect="1"/>
          </p:cNvPicPr>
          <p:nvPr>
            <p:ph sz="half" idx="1"/>
          </p:nvPr>
        </p:nvPicPr>
        <p:blipFill>
          <a:blip r:embed="rId3"/>
          <a:srcRect l="10870" r="27630"/>
          <a:stretch>
            <a:fillRect/>
          </a:stretch>
        </p:blipFill>
        <p:spPr>
          <a:xfrm>
            <a:off x="578170"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17" name="Group 16">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8" name="Freeform: Shape 17">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9" name="Freeform: Shape 18">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4" name="Content Placeholder 3">
            <a:extLst>
              <a:ext uri="{FF2B5EF4-FFF2-40B4-BE49-F238E27FC236}">
                <a16:creationId xmlns:a16="http://schemas.microsoft.com/office/drawing/2014/main" id="{E773CBC3-1AEB-3574-607A-AE69845591F4}"/>
              </a:ext>
            </a:extLst>
          </p:cNvPr>
          <p:cNvSpPr>
            <a:spLocks noGrp="1"/>
          </p:cNvSpPr>
          <p:nvPr>
            <p:ph sz="half" idx="2"/>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749446" y="2332045"/>
            <a:ext cx="6442553" cy="4351338"/>
          </a:xfrm>
        </p:spPr>
        <p:txBody>
          <a:bodyPr>
            <a:normAutofit/>
          </a:bodyPr>
          <a:lstStyle/>
          <a:p>
            <a:pPr marL="0" indent="0">
              <a:lnSpc>
                <a:spcPct val="100000"/>
              </a:lnSpc>
              <a:spcBef>
                <a:spcPts val="0"/>
              </a:spcBef>
              <a:buNone/>
            </a:pPr>
            <a:r>
              <a:rPr lang="en-GB" sz="1800" dirty="0">
                <a:solidFill>
                  <a:schemeClr val="bg1"/>
                </a:solidFill>
                <a:latin typeface="SassoonPrimaryInfant" pitchFamily="2" charset="0"/>
              </a:rPr>
              <a:t>Strong focus and amazing memory</a:t>
            </a:r>
          </a:p>
          <a:p>
            <a:pPr marL="0" indent="0">
              <a:lnSpc>
                <a:spcPct val="100000"/>
              </a:lnSpc>
              <a:spcBef>
                <a:spcPts val="0"/>
              </a:spcBef>
              <a:buNone/>
            </a:pPr>
            <a:endParaRPr lang="en-GB" sz="1800" dirty="0">
              <a:solidFill>
                <a:schemeClr val="bg1"/>
              </a:solidFill>
              <a:latin typeface="SassoonPrimaryInfant" pitchFamily="2" charset="0"/>
            </a:endParaRPr>
          </a:p>
          <a:p>
            <a:pPr marL="0" indent="0">
              <a:lnSpc>
                <a:spcPct val="100000"/>
              </a:lnSpc>
              <a:spcBef>
                <a:spcPts val="0"/>
              </a:spcBef>
              <a:buNone/>
            </a:pPr>
            <a:r>
              <a:rPr lang="en-GB" sz="1800" dirty="0">
                <a:solidFill>
                  <a:schemeClr val="bg1"/>
                </a:solidFill>
                <a:latin typeface="SassoonPrimaryInfant" pitchFamily="2" charset="0"/>
              </a:rPr>
              <a:t>Deep knowledge about favourite topics</a:t>
            </a:r>
          </a:p>
          <a:p>
            <a:pPr marL="0" indent="0">
              <a:lnSpc>
                <a:spcPct val="100000"/>
              </a:lnSpc>
              <a:spcBef>
                <a:spcPts val="0"/>
              </a:spcBef>
              <a:buNone/>
            </a:pPr>
            <a:endParaRPr lang="en-GB" sz="1800" dirty="0">
              <a:solidFill>
                <a:schemeClr val="bg1"/>
              </a:solidFill>
              <a:latin typeface="SassoonPrimaryInfant" pitchFamily="2" charset="0"/>
            </a:endParaRPr>
          </a:p>
          <a:p>
            <a:pPr marL="0" indent="0">
              <a:lnSpc>
                <a:spcPct val="100000"/>
              </a:lnSpc>
              <a:spcBef>
                <a:spcPts val="0"/>
              </a:spcBef>
              <a:buNone/>
            </a:pPr>
            <a:r>
              <a:rPr lang="en-GB" sz="1800" dirty="0">
                <a:solidFill>
                  <a:schemeClr val="bg1"/>
                </a:solidFill>
                <a:latin typeface="SassoonPrimaryInfant" pitchFamily="2" charset="0"/>
              </a:rPr>
              <a:t>Honest thinking and strong sense of fairness</a:t>
            </a:r>
          </a:p>
          <a:p>
            <a:pPr marL="0" indent="0">
              <a:lnSpc>
                <a:spcPct val="100000"/>
              </a:lnSpc>
              <a:spcBef>
                <a:spcPts val="0"/>
              </a:spcBef>
              <a:buNone/>
            </a:pPr>
            <a:endParaRPr lang="en-GB" sz="1800" dirty="0">
              <a:solidFill>
                <a:schemeClr val="bg1"/>
              </a:solidFill>
              <a:latin typeface="SassoonPrimaryInfant" pitchFamily="2" charset="0"/>
            </a:endParaRPr>
          </a:p>
          <a:p>
            <a:pPr marL="0" indent="0">
              <a:lnSpc>
                <a:spcPct val="100000"/>
              </a:lnSpc>
              <a:spcBef>
                <a:spcPts val="0"/>
              </a:spcBef>
              <a:buNone/>
            </a:pPr>
            <a:r>
              <a:rPr lang="en-GB" sz="1800" dirty="0">
                <a:solidFill>
                  <a:schemeClr val="bg1"/>
                </a:solidFill>
                <a:latin typeface="SassoonPrimaryInfant" pitchFamily="2" charset="0"/>
              </a:rPr>
              <a:t>Creativity, patterns, and problem-solving skills</a:t>
            </a:r>
          </a:p>
          <a:p>
            <a:pPr marL="0" indent="0">
              <a:lnSpc>
                <a:spcPct val="100000"/>
              </a:lnSpc>
              <a:spcBef>
                <a:spcPts val="0"/>
              </a:spcBef>
              <a:buNone/>
            </a:pPr>
            <a:endParaRPr lang="en-GB" sz="1800" dirty="0">
              <a:solidFill>
                <a:schemeClr val="bg1"/>
              </a:solidFill>
              <a:latin typeface="SassoonPrimaryInfant" pitchFamily="2" charset="0"/>
            </a:endParaRPr>
          </a:p>
          <a:p>
            <a:pPr marL="0" indent="0">
              <a:lnSpc>
                <a:spcPct val="100000"/>
              </a:lnSpc>
              <a:spcBef>
                <a:spcPts val="0"/>
              </a:spcBef>
              <a:buNone/>
            </a:pPr>
            <a:r>
              <a:rPr lang="en-GB" sz="1800" dirty="0">
                <a:solidFill>
                  <a:schemeClr val="bg1"/>
                </a:solidFill>
                <a:latin typeface="SassoonPrimaryInfant" pitchFamily="2" charset="0"/>
              </a:rPr>
              <a:t>Seeing the world in unique and wonderful ways</a:t>
            </a:r>
          </a:p>
          <a:p>
            <a:pPr marL="0" indent="0">
              <a:lnSpc>
                <a:spcPct val="100000"/>
              </a:lnSpc>
              <a:spcBef>
                <a:spcPts val="0"/>
              </a:spcBef>
              <a:buFont typeface="Arial" panose="020B0604020202020204" pitchFamily="34" charset="0"/>
              <a:buNone/>
            </a:pPr>
            <a:endParaRPr lang="en-GB" sz="1800" dirty="0">
              <a:solidFill>
                <a:schemeClr val="bg1"/>
              </a:solidFill>
              <a:latin typeface="SassoonPrimaryInfant" pitchFamily="2" charset="0"/>
            </a:endParaRPr>
          </a:p>
        </p:txBody>
      </p:sp>
      <p:grpSp>
        <p:nvGrpSpPr>
          <p:cNvPr id="21"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22" name="Freeform: Shape 21">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3124618932"/>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BD93C5-0732-B956-01A4-A2C1F52FA232}"/>
              </a:ext>
            </a:extLst>
          </p:cNvPr>
          <p:cNvSpPr>
            <a:spLocks noGrp="1"/>
          </p:cNvSpPr>
          <p:nvPr>
            <p:ph type="title"/>
          </p:nvPr>
        </p:nvSpPr>
        <p:spPr>
          <a:xfrm>
            <a:off x="1136397" y="502020"/>
            <a:ext cx="5323715" cy="1163942"/>
          </a:xfrm>
        </p:spPr>
        <p:txBody>
          <a:bodyPr vert="horz" lIns="91440" tIns="45720" rIns="91440" bIns="45720" rtlCol="0" anchor="b">
            <a:normAutofit fontScale="90000"/>
          </a:bodyPr>
          <a:lstStyle/>
          <a:p>
            <a:r>
              <a:rPr lang="en-US" sz="4000" b="1" kern="1200" dirty="0">
                <a:solidFill>
                  <a:schemeClr val="tx1"/>
                </a:solidFill>
                <a:latin typeface="SassoonPrimaryInfant" pitchFamily="2" charset="0"/>
              </a:rPr>
              <a:t>Book Recommendation</a:t>
            </a:r>
          </a:p>
        </p:txBody>
      </p:sp>
      <p:sp>
        <p:nvSpPr>
          <p:cNvPr id="4" name="Content Placeholder 3">
            <a:extLst>
              <a:ext uri="{FF2B5EF4-FFF2-40B4-BE49-F238E27FC236}">
                <a16:creationId xmlns:a16="http://schemas.microsoft.com/office/drawing/2014/main" id="{6215239C-F38B-8AF8-2ABA-2820B716BE16}"/>
              </a:ext>
            </a:extLst>
          </p:cNvPr>
          <p:cNvSpPr>
            <a:spLocks noGrp="1"/>
          </p:cNvSpPr>
          <p:nvPr>
            <p:ph sz="half" idx="2"/>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1144923" y="2405894"/>
            <a:ext cx="5315189" cy="3535083"/>
          </a:xfrm>
        </p:spPr>
        <p:txBody>
          <a:bodyPr>
            <a:normAutofit/>
          </a:bodyPr>
          <a:lstStyle/>
          <a:p>
            <a:pPr marL="0" indent="0">
              <a:lnSpc>
                <a:spcPct val="100000"/>
              </a:lnSpc>
              <a:spcBef>
                <a:spcPts val="0"/>
              </a:spcBef>
              <a:buFont typeface="Arial" panose="020B0604020202020204" pitchFamily="34" charset="0"/>
              <a:buNone/>
            </a:pPr>
            <a:r>
              <a:rPr lang="en-GB" sz="1800" b="1" dirty="0">
                <a:latin typeface="SassoonPrimaryInfant" pitchFamily="2" charset="0"/>
              </a:rPr>
              <a:t>Wonderfully Wired Brains</a:t>
            </a:r>
          </a:p>
          <a:p>
            <a:pPr marL="0" indent="0">
              <a:lnSpc>
                <a:spcPct val="100000"/>
              </a:lnSpc>
              <a:spcBef>
                <a:spcPts val="0"/>
              </a:spcBef>
              <a:buFont typeface="Arial" panose="020B0604020202020204" pitchFamily="34" charset="0"/>
              <a:buNone/>
            </a:pPr>
            <a:endParaRPr lang="en-GB" sz="1800" b="1" dirty="0">
              <a:latin typeface="SassoonPrimaryInfant" pitchFamily="2" charset="0"/>
            </a:endParaRPr>
          </a:p>
          <a:p>
            <a:pPr marL="0" indent="0">
              <a:lnSpc>
                <a:spcPct val="100000"/>
              </a:lnSpc>
              <a:spcBef>
                <a:spcPts val="0"/>
              </a:spcBef>
              <a:buFont typeface="Arial" panose="020B0604020202020204" pitchFamily="34" charset="0"/>
              <a:buNone/>
            </a:pPr>
            <a:r>
              <a:rPr lang="en-GB" sz="1800" b="1" dirty="0">
                <a:latin typeface="SassoonPrimaryInfant" pitchFamily="2" charset="0"/>
              </a:rPr>
              <a:t>Written by Louise Gooding</a:t>
            </a:r>
          </a:p>
          <a:p>
            <a:pPr marL="0" indent="0">
              <a:lnSpc>
                <a:spcPct val="100000"/>
              </a:lnSpc>
              <a:spcBef>
                <a:spcPts val="0"/>
              </a:spcBef>
              <a:buNone/>
            </a:pPr>
            <a:endParaRPr lang="en-GB" sz="1800" dirty="0">
              <a:latin typeface="SassoonPrimaryInfant" pitchFamily="2" charset="0"/>
            </a:endParaRPr>
          </a:p>
          <a:p>
            <a:pPr marL="0" indent="0">
              <a:lnSpc>
                <a:spcPct val="100000"/>
              </a:lnSpc>
              <a:spcBef>
                <a:spcPts val="0"/>
              </a:spcBef>
              <a:buNone/>
            </a:pPr>
            <a:r>
              <a:rPr lang="en-GB" sz="1800" dirty="0">
                <a:latin typeface="SassoonPrimaryInfant" pitchFamily="2" charset="0"/>
              </a:rPr>
              <a:t>“Wonderfully Wired Brains" explains how different brains work, thrive, it challenge stereotypes and provides a wonderful insight into the world of Neurodiversity</a:t>
            </a:r>
          </a:p>
          <a:p>
            <a:pPr marL="0" indent="0">
              <a:spcBef>
                <a:spcPts val="2500"/>
              </a:spcBef>
              <a:buFont typeface="Arial" panose="020B0604020202020204" pitchFamily="34" charset="0"/>
              <a:buNone/>
            </a:pPr>
            <a:endParaRPr lang="en-GB" sz="1400" dirty="0">
              <a:latin typeface="SassoonPrimaryInfant" pitchFamily="2" charset="0"/>
            </a:endParaRPr>
          </a:p>
        </p:txBody>
      </p:sp>
      <p:sp>
        <p:nvSpPr>
          <p:cNvPr id="14" name="Rectangle 13">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20FEDD5C-14DD-4137-4CF7-BECE9A15A372}"/>
              </a:ext>
            </a:extLst>
          </p:cNvPr>
          <p:cNvPicPr>
            <a:picLocks noChangeAspect="1"/>
          </p:cNvPicPr>
          <p:nvPr/>
        </p:nvPicPr>
        <p:blipFill>
          <a:blip r:embed="rId3"/>
          <a:stretch>
            <a:fillRect/>
          </a:stretch>
        </p:blipFill>
        <p:spPr>
          <a:xfrm>
            <a:off x="7145219" y="909081"/>
            <a:ext cx="4032025" cy="5071731"/>
          </a:xfrm>
          <a:prstGeom prst="rect">
            <a:avLst/>
          </a:prstGeom>
        </p:spPr>
      </p:pic>
    </p:spTree>
    <p:extLst>
      <p:ext uri="{BB962C8B-B14F-4D97-AF65-F5344CB8AC3E}">
        <p14:creationId xmlns:p14="http://schemas.microsoft.com/office/powerpoint/2010/main" val="1847624559"/>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C2C61A-ECBB-AB88-C320-F835FE24CDC5}"/>
              </a:ext>
            </a:extLst>
          </p:cNvPr>
          <p:cNvSpPr>
            <a:spLocks noGrp="1"/>
          </p:cNvSpPr>
          <p:nvPr>
            <p:ph type="title"/>
          </p:nvPr>
        </p:nvSpPr>
        <p:spPr>
          <a:xfrm>
            <a:off x="344649" y="968007"/>
            <a:ext cx="4368602" cy="1171189"/>
          </a:xfrm>
        </p:spPr>
        <p:txBody>
          <a:bodyPr vert="horz" lIns="91440" tIns="45720" rIns="91440" bIns="45720" rtlCol="0" anchor="b">
            <a:normAutofit/>
          </a:bodyPr>
          <a:lstStyle/>
          <a:p>
            <a:pPr algn="ctr"/>
            <a:r>
              <a:rPr lang="en-US" sz="5000" b="1" dirty="0">
                <a:latin typeface="SassoonPrimaryInfant" pitchFamily="2" charset="0"/>
              </a:rPr>
              <a:t>Thank You</a:t>
            </a:r>
          </a:p>
        </p:txBody>
      </p:sp>
      <p:sp>
        <p:nvSpPr>
          <p:cNvPr id="1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fferent coloured pieces">
            <a:extLst>
              <a:ext uri="{FF2B5EF4-FFF2-40B4-BE49-F238E27FC236}">
                <a16:creationId xmlns:a16="http://schemas.microsoft.com/office/drawing/2014/main" id="{D61FC873-5F90-4262-8DFB-C06B3EC3A0E5}"/>
              </a:ext>
            </a:extLst>
          </p:cNvPr>
          <p:cNvPicPr>
            <a:picLocks noGrp="1" noChangeAspect="1"/>
          </p:cNvPicPr>
          <p:nvPr>
            <p:ph sz="half" idx="1"/>
          </p:nvPr>
        </p:nvPicPr>
        <p:blipFill>
          <a:blip r:embed="rId3"/>
          <a:srcRect l="15428" r="14360"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9" name="Title 1">
            <a:extLst>
              <a:ext uri="{FF2B5EF4-FFF2-40B4-BE49-F238E27FC236}">
                <a16:creationId xmlns:a16="http://schemas.microsoft.com/office/drawing/2014/main" id="{59ADE46E-59E1-3AE6-E82E-1D11154C02B3}"/>
              </a:ext>
            </a:extLst>
          </p:cNvPr>
          <p:cNvSpPr txBox="1">
            <a:spLocks/>
          </p:cNvSpPr>
          <p:nvPr/>
        </p:nvSpPr>
        <p:spPr>
          <a:xfrm>
            <a:off x="344649" y="2974857"/>
            <a:ext cx="4368602" cy="1171189"/>
          </a:xfrm>
          <a:prstGeom prst="rect">
            <a:avLst/>
          </a:prstGeom>
        </p:spPr>
        <p:txBody>
          <a:bodyPr vert="horz" lIns="91440" tIns="45720" rIns="91440" bIns="45720" rtlCol="0" anchor="b">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000" b="1" dirty="0">
                <a:latin typeface="SassoonPrimaryInfant" pitchFamily="2" charset="0"/>
              </a:rPr>
              <a:t>Any questions?</a:t>
            </a:r>
          </a:p>
        </p:txBody>
      </p:sp>
    </p:spTree>
    <p:extLst>
      <p:ext uri="{BB962C8B-B14F-4D97-AF65-F5344CB8AC3E}">
        <p14:creationId xmlns:p14="http://schemas.microsoft.com/office/powerpoint/2010/main" val="3373942716"/>
      </p:ext>
    </p:extLst>
  </p:cSld>
  <p:clrMapOvr>
    <a:masterClrMapping/>
  </p:clrMapOvr>
  <p:transition>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138</TotalTime>
  <Words>964</Words>
  <Application>Microsoft Office PowerPoint</Application>
  <PresentationFormat>Widescreen</PresentationFormat>
  <Paragraphs>95</Paragraphs>
  <Slides>10</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Aptos</vt:lpstr>
      <vt:lpstr>Aptos Display</vt:lpstr>
      <vt:lpstr>Arial</vt:lpstr>
      <vt:lpstr>Calibri</vt:lpstr>
      <vt:lpstr>Neue Haas Grotesk Text Pro</vt:lpstr>
      <vt:lpstr>SassoonPrimaryInfant</vt:lpstr>
      <vt:lpstr>Office Theme</vt:lpstr>
      <vt:lpstr>PowerPoint Presentation</vt:lpstr>
      <vt:lpstr>PowerPoint Presentation</vt:lpstr>
      <vt:lpstr>Children’s Rights</vt:lpstr>
      <vt:lpstr>Understanding Autism Together</vt:lpstr>
      <vt:lpstr>PowerPoint Presentation</vt:lpstr>
      <vt:lpstr>PowerPoint Presentation</vt:lpstr>
      <vt:lpstr>Types of Autism</vt:lpstr>
      <vt:lpstr>Awesome Autistic Abilities </vt:lpstr>
      <vt:lpstr>Book Recommendation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ricardo pereira</dc:creator>
  <cp:lastModifiedBy>Vicki Charlesworth</cp:lastModifiedBy>
  <cp:revision>16</cp:revision>
  <dcterms:created xsi:type="dcterms:W3CDTF">2026-02-03T18:31:10Z</dcterms:created>
  <dcterms:modified xsi:type="dcterms:W3CDTF">2026-02-26T14:02:33Z</dcterms:modified>
</cp:coreProperties>
</file>